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tif" ContentType="image/t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56" r:id="rId2"/>
    <p:sldId id="257" r:id="rId3"/>
    <p:sldId id="258" r:id="rId4"/>
    <p:sldId id="260" r:id="rId5"/>
    <p:sldId id="261" r:id="rId6"/>
    <p:sldId id="262" r:id="rId7"/>
    <p:sldId id="263" r:id="rId8"/>
    <p:sldId id="288" r:id="rId9"/>
    <p:sldId id="264" r:id="rId10"/>
    <p:sldId id="287" r:id="rId11"/>
    <p:sldId id="290" r:id="rId12"/>
    <p:sldId id="291" r:id="rId13"/>
    <p:sldId id="292" r:id="rId14"/>
    <p:sldId id="293" r:id="rId15"/>
    <p:sldId id="294" r:id="rId16"/>
    <p:sldId id="295" r:id="rId17"/>
    <p:sldId id="289" r:id="rId18"/>
    <p:sldId id="265" r:id="rId19"/>
    <p:sldId id="266"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5" r:id="rId33"/>
  </p:sldIdLst>
  <p:sldSz cx="9363075" cy="5257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228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457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685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9144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11430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1371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1600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1828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D51ADE6A-740E-44AE-83CC-AE7238B6C88D}"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4A9BC294-FFE2-49D5-8D69-9E1BD2C41BD5}"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28" d="100"/>
          <a:sy n="128" d="100"/>
        </p:scale>
        <p:origin x="-128" y="-112"/>
      </p:cViewPr>
      <p:guideLst>
        <p:guide orient="horz" pos="1656"/>
        <p:guide pos="294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interSettings" Target="printerSettings/printerSettings1.bin"/><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5" name="Shape 175"/>
          <p:cNvSpPr>
            <a:spLocks noGrp="1" noRot="1" noChangeAspect="1"/>
          </p:cNvSpPr>
          <p:nvPr>
            <p:ph type="sldImg"/>
          </p:nvPr>
        </p:nvSpPr>
        <p:spPr>
          <a:xfrm>
            <a:off x="1143000" y="685800"/>
            <a:ext cx="4572000" cy="3429000"/>
          </a:xfrm>
          <a:prstGeom prst="rect">
            <a:avLst/>
          </a:prstGeom>
        </p:spPr>
        <p:txBody>
          <a:bodyPr/>
          <a:lstStyle/>
          <a:p>
            <a:endParaRPr/>
          </a:p>
        </p:txBody>
      </p:sp>
      <p:sp>
        <p:nvSpPr>
          <p:cNvPr id="176" name="Shape 176"/>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322896732"/>
      </p:ext>
    </p:extLst>
  </p:cSld>
  <p:clrMap bg1="lt1" tx1="dk1" bg2="lt2" tx2="dk2" accent1="accent1" accent2="accent2" accent3="accent3" accent4="accent4" accent5="accent5" accent6="accent6" hlink="hlink" folHlink="folHlink"/>
  <p:notesStyle>
    <a:lvl1pPr defTabSz="457200" latinLnBrk="0">
      <a:defRPr sz="2200">
        <a:latin typeface="Lucida Grande"/>
        <a:ea typeface="Lucida Grande"/>
        <a:cs typeface="Lucida Grande"/>
        <a:sym typeface="Lucida Grande"/>
      </a:defRPr>
    </a:lvl1pPr>
    <a:lvl2pPr indent="228600" defTabSz="457200" latinLnBrk="0">
      <a:defRPr sz="2200">
        <a:latin typeface="Lucida Grande"/>
        <a:ea typeface="Lucida Grande"/>
        <a:cs typeface="Lucida Grande"/>
        <a:sym typeface="Lucida Grande"/>
      </a:defRPr>
    </a:lvl2pPr>
    <a:lvl3pPr indent="457200" defTabSz="457200" latinLnBrk="0">
      <a:defRPr sz="2200">
        <a:latin typeface="Lucida Grande"/>
        <a:ea typeface="Lucida Grande"/>
        <a:cs typeface="Lucida Grande"/>
        <a:sym typeface="Lucida Grande"/>
      </a:defRPr>
    </a:lvl3pPr>
    <a:lvl4pPr indent="685800" defTabSz="457200" latinLnBrk="0">
      <a:defRPr sz="2200">
        <a:latin typeface="Lucida Grande"/>
        <a:ea typeface="Lucida Grande"/>
        <a:cs typeface="Lucida Grande"/>
        <a:sym typeface="Lucida Grande"/>
      </a:defRPr>
    </a:lvl4pPr>
    <a:lvl5pPr indent="914400" defTabSz="457200" latinLnBrk="0">
      <a:defRPr sz="2200">
        <a:latin typeface="Lucida Grande"/>
        <a:ea typeface="Lucida Grande"/>
        <a:cs typeface="Lucida Grande"/>
        <a:sym typeface="Lucida Grande"/>
      </a:defRPr>
    </a:lvl5pPr>
    <a:lvl6pPr indent="1143000" defTabSz="457200" latinLnBrk="0">
      <a:defRPr sz="2200">
        <a:latin typeface="Lucida Grande"/>
        <a:ea typeface="Lucida Grande"/>
        <a:cs typeface="Lucida Grande"/>
        <a:sym typeface="Lucida Grande"/>
      </a:defRPr>
    </a:lvl6pPr>
    <a:lvl7pPr indent="1371600" defTabSz="457200" latinLnBrk="0">
      <a:defRPr sz="2200">
        <a:latin typeface="Lucida Grande"/>
        <a:ea typeface="Lucida Grande"/>
        <a:cs typeface="Lucida Grande"/>
        <a:sym typeface="Lucida Grande"/>
      </a:defRPr>
    </a:lvl7pPr>
    <a:lvl8pPr indent="1600200" defTabSz="457200" latinLnBrk="0">
      <a:defRPr sz="2200">
        <a:latin typeface="Lucida Grande"/>
        <a:ea typeface="Lucida Grande"/>
        <a:cs typeface="Lucida Grande"/>
        <a:sym typeface="Lucida Grande"/>
      </a:defRPr>
    </a:lvl8pPr>
    <a:lvl9pPr indent="1828800" defTabSz="457200" latinLnBrk="0">
      <a:defRPr sz="22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tif"/></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6_Agenda">
    <p:bg>
      <p:bgPr>
        <a:solidFill>
          <a:srgbClr val="FFFFFF"/>
        </a:solidFill>
        <a:effectLst/>
      </p:bgPr>
    </p:bg>
    <p:spTree>
      <p:nvGrpSpPr>
        <p:cNvPr id="1" name=""/>
        <p:cNvGrpSpPr/>
        <p:nvPr/>
      </p:nvGrpSpPr>
      <p:grpSpPr>
        <a:xfrm>
          <a:off x="0" y="0"/>
          <a:ext cx="0" cy="0"/>
          <a:chOff x="0" y="0"/>
          <a:chExt cx="0" cy="0"/>
        </a:xfrm>
      </p:grpSpPr>
      <p:sp>
        <p:nvSpPr>
          <p:cNvPr id="103" name="Shape 1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4" name="Shape 1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5" name="Shape 105"/>
          <p:cNvSpPr/>
          <p:nvPr/>
        </p:nvSpPr>
        <p:spPr>
          <a:xfrm flipH="1">
            <a:off x="454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6" name="Shape 106"/>
          <p:cNvSpPr/>
          <p:nvPr/>
        </p:nvSpPr>
        <p:spPr>
          <a:xfrm>
            <a:off x="3386137" y="2085975"/>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7" name="Shape 107"/>
          <p:cNvSpPr/>
          <p:nvPr/>
        </p:nvSpPr>
        <p:spPr>
          <a:xfrm flipH="1">
            <a:off x="454025" y="36576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8" name="Shape 108"/>
          <p:cNvSpPr/>
          <p:nvPr/>
        </p:nvSpPr>
        <p:spPr>
          <a:xfrm flipH="1">
            <a:off x="3371850" y="3651250"/>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9" name="Shape 109"/>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7_Agenda">
    <p:bg>
      <p:bgPr>
        <a:solidFill>
          <a:srgbClr val="FFFFFF"/>
        </a:solidFill>
        <a:effectLst/>
      </p:bgPr>
    </p:bg>
    <p:spTree>
      <p:nvGrpSpPr>
        <p:cNvPr id="1" name=""/>
        <p:cNvGrpSpPr/>
        <p:nvPr/>
      </p:nvGrpSpPr>
      <p:grpSpPr>
        <a:xfrm>
          <a:off x="0" y="0"/>
          <a:ext cx="0" cy="0"/>
          <a:chOff x="0" y="0"/>
          <a:chExt cx="0" cy="0"/>
        </a:xfrm>
      </p:grpSpPr>
      <p:sp>
        <p:nvSpPr>
          <p:cNvPr id="116" name="Shape 11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7" name="Shape 11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8" name="Shape 118"/>
          <p:cNvSpPr/>
          <p:nvPr/>
        </p:nvSpPr>
        <p:spPr>
          <a:xfrm flipH="1">
            <a:off x="6169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19" name="Shape 119"/>
          <p:cNvSpPr/>
          <p:nvPr/>
        </p:nvSpPr>
        <p:spPr>
          <a:xfrm>
            <a:off x="476250" y="2082800"/>
            <a:ext cx="55006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20" name="Shape 1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bg>
      <p:bgPr>
        <a:solidFill>
          <a:srgbClr val="FFFFFF"/>
        </a:solidFill>
        <a:effectLst/>
      </p:bgPr>
    </p:bg>
    <p:spTree>
      <p:nvGrpSpPr>
        <p:cNvPr id="1" name=""/>
        <p:cNvGrpSpPr/>
        <p:nvPr/>
      </p:nvGrpSpPr>
      <p:grpSpPr>
        <a:xfrm>
          <a:off x="0" y="0"/>
          <a:ext cx="0" cy="0"/>
          <a:chOff x="0" y="0"/>
          <a:chExt cx="0" cy="0"/>
        </a:xfrm>
      </p:grpSpPr>
      <p:sp>
        <p:nvSpPr>
          <p:cNvPr id="127" name="Shape 127"/>
          <p:cNvSpPr>
            <a:spLocks noGrp="1"/>
          </p:cNvSpPr>
          <p:nvPr>
            <p:ph type="title"/>
          </p:nvPr>
        </p:nvSpPr>
        <p:spPr>
          <a:xfrm>
            <a:off x="1860946" y="883146"/>
            <a:ext cx="5641183" cy="1779985"/>
          </a:xfrm>
          <a:prstGeom prst="rect">
            <a:avLst/>
          </a:prstGeom>
        </p:spPr>
        <p:txBody>
          <a:bodyPr lIns="27384" tIns="27384" rIns="27384" bIns="27384" anchor="b"/>
          <a:lstStyle>
            <a:lvl1pPr algn="ctr">
              <a:lnSpc>
                <a:spcPct val="100000"/>
              </a:lnSpc>
              <a:defRPr sz="4400" b="0">
                <a:solidFill>
                  <a:srgbClr val="000000"/>
                </a:solidFill>
                <a:uFillTx/>
                <a:latin typeface="+mn-lt"/>
                <a:ea typeface="+mn-ea"/>
                <a:cs typeface="+mn-cs"/>
                <a:sym typeface="Gill Sans"/>
              </a:defRPr>
            </a:lvl1pPr>
          </a:lstStyle>
          <a:p>
            <a:r>
              <a:t>Title Text</a:t>
            </a:r>
          </a:p>
        </p:txBody>
      </p:sp>
      <p:sp>
        <p:nvSpPr>
          <p:cNvPr id="128" name="Shape 128"/>
          <p:cNvSpPr>
            <a:spLocks noGrp="1"/>
          </p:cNvSpPr>
          <p:nvPr>
            <p:ph type="body" sz="quarter" idx="1"/>
          </p:nvPr>
        </p:nvSpPr>
        <p:spPr>
          <a:xfrm>
            <a:off x="1860946" y="2711053"/>
            <a:ext cx="5641183" cy="609303"/>
          </a:xfrm>
          <a:prstGeom prst="rect">
            <a:avLst/>
          </a:prstGeom>
        </p:spPr>
        <p:txBody>
          <a:bodyPr lIns="27384" tIns="27384" rIns="27384" bIns="27384"/>
          <a:lstStyle>
            <a:lvl1pPr marL="0" indent="0" algn="ctr">
              <a:lnSpc>
                <a:spcPct val="100000"/>
              </a:lnSpc>
              <a:defRPr sz="1800" b="0">
                <a:solidFill>
                  <a:srgbClr val="000000"/>
                </a:solidFill>
                <a:uFillTx/>
                <a:latin typeface="+mn-lt"/>
                <a:ea typeface="+mn-ea"/>
                <a:cs typeface="+mn-cs"/>
                <a:sym typeface="Gill Sans"/>
              </a:defRPr>
            </a:lvl1pPr>
            <a:lvl2pPr marL="0" indent="0" algn="ctr">
              <a:lnSpc>
                <a:spcPct val="100000"/>
              </a:lnSpc>
              <a:buSzTx/>
              <a:buFontTx/>
              <a:buNone/>
              <a:defRPr sz="1800" b="0">
                <a:solidFill>
                  <a:srgbClr val="000000"/>
                </a:solidFill>
                <a:uFillTx/>
                <a:latin typeface="+mn-lt"/>
                <a:ea typeface="+mn-ea"/>
                <a:cs typeface="+mn-cs"/>
                <a:sym typeface="Gill Sans"/>
              </a:defRPr>
            </a:lvl2pPr>
            <a:lvl3pPr marL="0" indent="0" algn="ctr">
              <a:lnSpc>
                <a:spcPct val="100000"/>
              </a:lnSpc>
              <a:buSzTx/>
              <a:buFontTx/>
              <a:buNone/>
              <a:defRPr sz="1800" b="0">
                <a:solidFill>
                  <a:srgbClr val="000000"/>
                </a:solidFill>
                <a:uFillTx/>
                <a:latin typeface="+mn-lt"/>
                <a:ea typeface="+mn-ea"/>
                <a:cs typeface="+mn-cs"/>
                <a:sym typeface="Gill Sans"/>
              </a:defRPr>
            </a:lvl3pPr>
            <a:lvl4pPr marL="0" indent="0" algn="ctr">
              <a:lnSpc>
                <a:spcPct val="100000"/>
              </a:lnSpc>
              <a:buSzTx/>
              <a:buFontTx/>
              <a:buNone/>
              <a:defRPr sz="1800" b="0">
                <a:solidFill>
                  <a:srgbClr val="000000"/>
                </a:solidFill>
                <a:uFillTx/>
                <a:latin typeface="+mn-lt"/>
                <a:ea typeface="+mn-ea"/>
                <a:cs typeface="+mn-cs"/>
                <a:sym typeface="Gill Sans"/>
              </a:defRPr>
            </a:lvl4pPr>
            <a:lvl5pPr marL="0" indent="0" algn="ctr">
              <a:lnSpc>
                <a:spcPct val="100000"/>
              </a:lnSpc>
              <a:buSzTx/>
              <a:buFontTx/>
              <a:buNone/>
              <a:defRPr sz="1800" b="0">
                <a:solidFill>
                  <a:srgbClr val="000000"/>
                </a:solidFill>
                <a:uFillTx/>
                <a:latin typeface="+mn-lt"/>
                <a:ea typeface="+mn-ea"/>
                <a:cs typeface="+mn-c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29" name="Shape 129"/>
          <p:cNvSpPr>
            <a:spLocks noGrp="1"/>
          </p:cNvSpPr>
          <p:nvPr>
            <p:ph type="sldNum" sz="quarter" idx="2"/>
          </p:nvPr>
        </p:nvSpPr>
        <p:spPr>
          <a:xfrm>
            <a:off x="4580811" y="4990802"/>
            <a:ext cx="194607" cy="194470"/>
          </a:xfrm>
          <a:prstGeom prst="rect">
            <a:avLst/>
          </a:prstGeom>
        </p:spPr>
        <p:txBody>
          <a:bodyPr lIns="27384" tIns="27384" rIns="27384" bIns="27384"/>
          <a:lstStyle>
            <a:lvl1pPr>
              <a:defRPr sz="900">
                <a:uFillTx/>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Bio Slide">
    <p:bg>
      <p:bgPr>
        <a:solidFill>
          <a:srgbClr val="FFFFFF"/>
        </a:solidFill>
        <a:effectLst/>
      </p:bgPr>
    </p:bg>
    <p:spTree>
      <p:nvGrpSpPr>
        <p:cNvPr id="1" name=""/>
        <p:cNvGrpSpPr/>
        <p:nvPr/>
      </p:nvGrpSpPr>
      <p:grpSpPr>
        <a:xfrm>
          <a:off x="0" y="0"/>
          <a:ext cx="0" cy="0"/>
          <a:chOff x="0" y="0"/>
          <a:chExt cx="0" cy="0"/>
        </a:xfrm>
      </p:grpSpPr>
      <p:sp>
        <p:nvSpPr>
          <p:cNvPr id="136" name="Shape 136"/>
          <p:cNvSpPr/>
          <p:nvPr/>
        </p:nvSpPr>
        <p:spPr>
          <a:xfrm>
            <a:off x="458787" y="487362"/>
            <a:ext cx="8448676" cy="1"/>
          </a:xfrm>
          <a:prstGeom prst="line">
            <a:avLst/>
          </a:prstGeom>
          <a:ln w="3175">
            <a:solidFill>
              <a:srgbClr val="000000"/>
            </a:solidFill>
            <a:miter lim="400000"/>
          </a:ln>
        </p:spPr>
        <p:txBody>
          <a:bodyPr lIns="0" tIns="0" rIns="0" bIns="0"/>
          <a:lstStyle/>
          <a:p>
            <a:pPr algn="l" defTabSz="457200">
              <a:defRPr sz="1200" b="0">
                <a:uFillTx/>
              </a:defRPr>
            </a:pPr>
            <a:endParaRPr/>
          </a:p>
        </p:txBody>
      </p:sp>
      <p:sp>
        <p:nvSpPr>
          <p:cNvPr id="137" name="Shape 137"/>
          <p:cNvSpPr/>
          <p:nvPr/>
        </p:nvSpPr>
        <p:spPr>
          <a:xfrm>
            <a:off x="458787" y="908050"/>
            <a:ext cx="8448676" cy="0"/>
          </a:xfrm>
          <a:prstGeom prst="line">
            <a:avLst/>
          </a:prstGeom>
          <a:ln w="3175">
            <a:solidFill>
              <a:srgbClr val="000000"/>
            </a:solidFill>
            <a:miter lim="400000"/>
          </a:ln>
        </p:spPr>
        <p:txBody>
          <a:bodyPr lIns="0" tIns="0" rIns="0" bIns="0"/>
          <a:lstStyle/>
          <a:p>
            <a:pPr algn="l" defTabSz="457200">
              <a:defRPr sz="1200" b="0">
                <a:uFillTx/>
              </a:defRPr>
            </a:pPr>
            <a:endParaRPr/>
          </a:p>
        </p:txBody>
      </p:sp>
      <p:sp>
        <p:nvSpPr>
          <p:cNvPr id="138" name="Shape 138"/>
          <p:cNvSpPr>
            <a:spLocks noGrp="1"/>
          </p:cNvSpPr>
          <p:nvPr>
            <p:ph type="title"/>
          </p:nvPr>
        </p:nvSpPr>
        <p:spPr>
          <a:xfrm>
            <a:off x="444569" y="1066787"/>
            <a:ext cx="4924356" cy="1126999"/>
          </a:xfrm>
          <a:prstGeom prst="rect">
            <a:avLst/>
          </a:prstGeom>
        </p:spPr>
        <p:txBody>
          <a:bodyPr lIns="0" tIns="0" rIns="0" bIns="0"/>
          <a:lstStyle>
            <a:lvl1pPr defTabSz="914400">
              <a:lnSpc>
                <a:spcPts val="3500"/>
              </a:lnSpc>
              <a:defRPr sz="3800" cap="all">
                <a:solidFill>
                  <a:srgbClr val="000000"/>
                </a:solidFill>
                <a:uFillTx/>
              </a:defRPr>
            </a:lvl1pPr>
          </a:lstStyle>
          <a:p>
            <a:r>
              <a:t>Title Text</a:t>
            </a:r>
          </a:p>
        </p:txBody>
      </p:sp>
      <p:sp>
        <p:nvSpPr>
          <p:cNvPr id="139" name="Shape 139"/>
          <p:cNvSpPr>
            <a:spLocks noGrp="1"/>
          </p:cNvSpPr>
          <p:nvPr>
            <p:ph type="body" sz="quarter" idx="1"/>
          </p:nvPr>
        </p:nvSpPr>
        <p:spPr>
          <a:xfrm>
            <a:off x="458769" y="2072195"/>
            <a:ext cx="5748357" cy="1343026"/>
          </a:xfrm>
          <a:prstGeom prst="rect">
            <a:avLst/>
          </a:prstGeom>
        </p:spPr>
        <p:txBody>
          <a:bodyPr lIns="0" tIns="0" rIns="0" bIns="0"/>
          <a:lstStyle>
            <a:lvl1pPr marL="174625" indent="-174625" defTabSz="914400">
              <a:lnSpc>
                <a:spcPts val="2400"/>
              </a:lnSpc>
              <a:buSzPct val="69000"/>
              <a:buFont typeface="Lucida Grande"/>
              <a:buChar char="‣"/>
              <a:defRPr sz="2000" b="0">
                <a:solidFill>
                  <a:srgbClr val="000000"/>
                </a:solidFill>
                <a:uFillTx/>
              </a:defRPr>
            </a:lvl1pPr>
            <a:lvl2pPr marL="0" indent="329138" defTabSz="914400">
              <a:lnSpc>
                <a:spcPts val="2400"/>
              </a:lnSpc>
              <a:buSzTx/>
              <a:buNone/>
              <a:defRPr sz="2000" b="0">
                <a:solidFill>
                  <a:srgbClr val="000000"/>
                </a:solidFill>
                <a:uFillTx/>
              </a:defRPr>
            </a:lvl2pPr>
            <a:lvl3pPr marL="0" indent="658277" defTabSz="914400">
              <a:lnSpc>
                <a:spcPts val="2400"/>
              </a:lnSpc>
              <a:buSzTx/>
              <a:buNone/>
              <a:defRPr sz="2000" b="0">
                <a:solidFill>
                  <a:srgbClr val="000000"/>
                </a:solidFill>
                <a:uFillTx/>
              </a:defRPr>
            </a:lvl3pPr>
            <a:lvl4pPr marL="0" indent="987415" defTabSz="914400">
              <a:lnSpc>
                <a:spcPts val="2400"/>
              </a:lnSpc>
              <a:buSzTx/>
              <a:buNone/>
              <a:defRPr sz="2000" b="0">
                <a:solidFill>
                  <a:srgbClr val="000000"/>
                </a:solidFill>
                <a:uFillTx/>
              </a:defRPr>
            </a:lvl4pPr>
            <a:lvl5pPr marL="0" indent="1316552" defTabSz="914400">
              <a:lnSpc>
                <a:spcPts val="2400"/>
              </a:lnSpc>
              <a:buSzTx/>
              <a:buNone/>
              <a:defRPr sz="2000" b="0">
                <a:solidFill>
                  <a:srgbClr val="000000"/>
                </a:solidFill>
                <a:uFillTx/>
              </a:defRPr>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xfrm>
            <a:off x="8582397" y="536831"/>
            <a:ext cx="323479" cy="297938"/>
          </a:xfrm>
          <a:prstGeom prst="rect">
            <a:avLst/>
          </a:prstGeom>
        </p:spPr>
        <p:txBody>
          <a:bodyPr lIns="0" tIns="0" rIns="0" bIns="0" anchor="ctr"/>
          <a:lstStyle>
            <a:lvl1pPr algn="r" defTabSz="914400">
              <a:lnSpc>
                <a:spcPts val="2300"/>
              </a:lnSpc>
              <a:defRPr sz="2200">
                <a:uFillTx/>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Bio Slide">
    <p:bg>
      <p:bgPr>
        <a:solidFill>
          <a:srgbClr val="FFFFFF"/>
        </a:solidFill>
        <a:effectLst/>
      </p:bgPr>
    </p:bg>
    <p:spTree>
      <p:nvGrpSpPr>
        <p:cNvPr id="1" name=""/>
        <p:cNvGrpSpPr/>
        <p:nvPr/>
      </p:nvGrpSpPr>
      <p:grpSpPr>
        <a:xfrm>
          <a:off x="0" y="0"/>
          <a:ext cx="0" cy="0"/>
          <a:chOff x="0" y="0"/>
          <a:chExt cx="0" cy="0"/>
        </a:xfrm>
      </p:grpSpPr>
      <p:sp>
        <p:nvSpPr>
          <p:cNvPr id="147" name="Shape 147"/>
          <p:cNvSpPr/>
          <p:nvPr/>
        </p:nvSpPr>
        <p:spPr>
          <a:xfrm>
            <a:off x="458787" y="487362"/>
            <a:ext cx="8448676" cy="1"/>
          </a:xfrm>
          <a:prstGeom prst="line">
            <a:avLst/>
          </a:prstGeom>
          <a:ln w="3175">
            <a:solidFill>
              <a:srgbClr val="000000"/>
            </a:solidFill>
            <a:miter/>
          </a:ln>
        </p:spPr>
        <p:txBody>
          <a:bodyPr lIns="45719" rIns="45719"/>
          <a:lstStyle/>
          <a:p>
            <a:pPr algn="l" defTabSz="457200">
              <a:defRPr sz="1200" b="0">
                <a:uFillTx/>
              </a:defRPr>
            </a:pPr>
            <a:endParaRPr/>
          </a:p>
        </p:txBody>
      </p:sp>
      <p:sp>
        <p:nvSpPr>
          <p:cNvPr id="148" name="Shape 148"/>
          <p:cNvSpPr/>
          <p:nvPr/>
        </p:nvSpPr>
        <p:spPr>
          <a:xfrm>
            <a:off x="458787" y="908050"/>
            <a:ext cx="8448676" cy="0"/>
          </a:xfrm>
          <a:prstGeom prst="line">
            <a:avLst/>
          </a:prstGeom>
          <a:ln w="3175">
            <a:solidFill>
              <a:srgbClr val="000000"/>
            </a:solidFill>
            <a:miter/>
          </a:ln>
        </p:spPr>
        <p:txBody>
          <a:bodyPr lIns="45719" rIns="45719"/>
          <a:lstStyle/>
          <a:p>
            <a:pPr algn="l" defTabSz="457200">
              <a:defRPr sz="1200" b="0">
                <a:uFillTx/>
              </a:defRPr>
            </a:pPr>
            <a:endParaRPr/>
          </a:p>
        </p:txBody>
      </p:sp>
      <p:sp>
        <p:nvSpPr>
          <p:cNvPr id="149" name="Shape 149"/>
          <p:cNvSpPr>
            <a:spLocks noGrp="1"/>
          </p:cNvSpPr>
          <p:nvPr>
            <p:ph type="title"/>
          </p:nvPr>
        </p:nvSpPr>
        <p:spPr>
          <a:xfrm>
            <a:off x="444569" y="1066787"/>
            <a:ext cx="4924356" cy="1126999"/>
          </a:xfrm>
          <a:prstGeom prst="rect">
            <a:avLst/>
          </a:prstGeom>
        </p:spPr>
        <p:txBody>
          <a:bodyPr lIns="0" tIns="0" rIns="0" bIns="0"/>
          <a:lstStyle>
            <a:lvl1pPr defTabSz="914400">
              <a:lnSpc>
                <a:spcPts val="3500"/>
              </a:lnSpc>
              <a:defRPr sz="3800" cap="all">
                <a:solidFill>
                  <a:srgbClr val="000000"/>
                </a:solidFill>
                <a:uFillTx/>
              </a:defRPr>
            </a:lvl1pPr>
          </a:lstStyle>
          <a:p>
            <a:r>
              <a:t>Title Text</a:t>
            </a:r>
          </a:p>
        </p:txBody>
      </p:sp>
      <p:sp>
        <p:nvSpPr>
          <p:cNvPr id="150" name="Shape 150"/>
          <p:cNvSpPr>
            <a:spLocks noGrp="1"/>
          </p:cNvSpPr>
          <p:nvPr>
            <p:ph type="body" sz="quarter" idx="1"/>
          </p:nvPr>
        </p:nvSpPr>
        <p:spPr>
          <a:xfrm>
            <a:off x="458769" y="2072195"/>
            <a:ext cx="5748357" cy="1343026"/>
          </a:xfrm>
          <a:prstGeom prst="rect">
            <a:avLst/>
          </a:prstGeom>
        </p:spPr>
        <p:txBody>
          <a:bodyPr lIns="0" tIns="0" rIns="0" bIns="0"/>
          <a:lstStyle>
            <a:lvl1pPr marL="174625" indent="-174625" defTabSz="914400">
              <a:lnSpc>
                <a:spcPts val="2400"/>
              </a:lnSpc>
              <a:buSzPct val="69000"/>
              <a:buFont typeface="Lucida Grande"/>
              <a:buChar char="‣"/>
              <a:defRPr sz="2000" b="0">
                <a:solidFill>
                  <a:srgbClr val="000000"/>
                </a:solidFill>
                <a:uFillTx/>
                <a:latin typeface="News706 BT"/>
                <a:ea typeface="News706 BT"/>
                <a:cs typeface="News706 BT"/>
                <a:sym typeface="News706 BT"/>
              </a:defRPr>
            </a:lvl1pPr>
            <a:lvl2pPr marL="0" indent="329138" defTabSz="914400">
              <a:lnSpc>
                <a:spcPts val="2400"/>
              </a:lnSpc>
              <a:buSzTx/>
              <a:buNone/>
              <a:defRPr sz="2000" b="0">
                <a:solidFill>
                  <a:srgbClr val="000000"/>
                </a:solidFill>
                <a:uFillTx/>
                <a:latin typeface="News706 BT"/>
                <a:ea typeface="News706 BT"/>
                <a:cs typeface="News706 BT"/>
                <a:sym typeface="News706 BT"/>
              </a:defRPr>
            </a:lvl2pPr>
            <a:lvl3pPr marL="0" indent="658277" defTabSz="914400">
              <a:lnSpc>
                <a:spcPts val="2400"/>
              </a:lnSpc>
              <a:buSzTx/>
              <a:buNone/>
              <a:defRPr sz="2000" b="0">
                <a:solidFill>
                  <a:srgbClr val="000000"/>
                </a:solidFill>
                <a:uFillTx/>
                <a:latin typeface="News706 BT"/>
                <a:ea typeface="News706 BT"/>
                <a:cs typeface="News706 BT"/>
                <a:sym typeface="News706 BT"/>
              </a:defRPr>
            </a:lvl3pPr>
            <a:lvl4pPr marL="0" indent="987415" defTabSz="914400">
              <a:lnSpc>
                <a:spcPts val="2400"/>
              </a:lnSpc>
              <a:buSzTx/>
              <a:buNone/>
              <a:defRPr sz="2000" b="0">
                <a:solidFill>
                  <a:srgbClr val="000000"/>
                </a:solidFill>
                <a:uFillTx/>
                <a:latin typeface="News706 BT"/>
                <a:ea typeface="News706 BT"/>
                <a:cs typeface="News706 BT"/>
                <a:sym typeface="News706 BT"/>
              </a:defRPr>
            </a:lvl4pPr>
            <a:lvl5pPr marL="0" indent="1316552" defTabSz="914400">
              <a:lnSpc>
                <a:spcPts val="2400"/>
              </a:lnSpc>
              <a:buSzTx/>
              <a:buNone/>
              <a:defRPr sz="2000" b="0">
                <a:solidFill>
                  <a:srgbClr val="000000"/>
                </a:solidFill>
                <a:uFillTx/>
                <a:latin typeface="News706 BT"/>
                <a:ea typeface="News706 BT"/>
                <a:cs typeface="News706 BT"/>
                <a:sym typeface="News706 BT"/>
              </a:defRPr>
            </a:lvl5pPr>
          </a:lstStyle>
          <a:p>
            <a:r>
              <a:t>Body Level One</a:t>
            </a:r>
          </a:p>
          <a:p>
            <a:pPr lvl="1"/>
            <a:r>
              <a:t>Body Level Two</a:t>
            </a:r>
          </a:p>
          <a:p>
            <a:pPr lvl="2"/>
            <a:r>
              <a:t>Body Level Three</a:t>
            </a:r>
          </a:p>
          <a:p>
            <a:pPr lvl="3"/>
            <a:r>
              <a:t>Body Level Four</a:t>
            </a:r>
          </a:p>
          <a:p>
            <a:pPr lvl="4"/>
            <a:r>
              <a:t>Body Level Five</a:t>
            </a:r>
          </a:p>
        </p:txBody>
      </p:sp>
      <p:sp>
        <p:nvSpPr>
          <p:cNvPr id="151" name="Shape 151"/>
          <p:cNvSpPr>
            <a:spLocks noGrp="1"/>
          </p:cNvSpPr>
          <p:nvPr>
            <p:ph type="sldNum" sz="quarter" idx="2"/>
          </p:nvPr>
        </p:nvSpPr>
        <p:spPr>
          <a:xfrm>
            <a:off x="8582397" y="536831"/>
            <a:ext cx="323479" cy="297938"/>
          </a:xfrm>
          <a:prstGeom prst="rect">
            <a:avLst/>
          </a:prstGeom>
        </p:spPr>
        <p:txBody>
          <a:bodyPr lIns="0" tIns="0" rIns="0" bIns="0" anchor="ctr"/>
          <a:lstStyle>
            <a:lvl1pPr algn="r" defTabSz="914400">
              <a:lnSpc>
                <a:spcPts val="2300"/>
              </a:lnSpc>
              <a:defRPr sz="2200">
                <a:uFillTx/>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67" name="Shape 167"/>
          <p:cNvSpPr>
            <a:spLocks noGrp="1"/>
          </p:cNvSpPr>
          <p:nvPr>
            <p:ph type="title"/>
          </p:nvPr>
        </p:nvSpPr>
        <p:spPr>
          <a:xfrm>
            <a:off x="1689794" y="136921"/>
            <a:ext cx="5983487" cy="1163837"/>
          </a:xfrm>
          <a:prstGeom prst="rect">
            <a:avLst/>
          </a:prstGeom>
        </p:spPr>
        <p:txBody>
          <a:bodyPr lIns="27384" tIns="27384" rIns="27384" bIns="27384" anchor="ctr">
            <a:normAutofit/>
          </a:bodyPr>
          <a:lstStyle>
            <a:lvl1pPr algn="ctr">
              <a:lnSpc>
                <a:spcPct val="100000"/>
              </a:lnSpc>
              <a:defRPr sz="4200" b="0">
                <a:uFillTx/>
                <a:latin typeface="Helvetica Light"/>
                <a:ea typeface="Helvetica Light"/>
                <a:cs typeface="Helvetica Light"/>
                <a:sym typeface="Helvetica Light"/>
              </a:defRPr>
            </a:lvl1pPr>
          </a:lstStyle>
          <a:p>
            <a:r>
              <a:t>Title Text</a:t>
            </a:r>
          </a:p>
        </p:txBody>
      </p:sp>
      <p:sp>
        <p:nvSpPr>
          <p:cNvPr id="168" name="Shape 168"/>
          <p:cNvSpPr>
            <a:spLocks noGrp="1"/>
          </p:cNvSpPr>
          <p:nvPr>
            <p:ph type="body" idx="1"/>
          </p:nvPr>
        </p:nvSpPr>
        <p:spPr>
          <a:xfrm>
            <a:off x="1689794" y="1396603"/>
            <a:ext cx="5983487" cy="3388817"/>
          </a:xfrm>
          <a:prstGeom prst="rect">
            <a:avLst/>
          </a:prstGeom>
        </p:spPr>
        <p:txBody>
          <a:bodyPr lIns="27384" tIns="27384" rIns="27384" bIns="27384" anchor="ctr">
            <a:normAutofit/>
          </a:bodyPr>
          <a:lstStyle>
            <a:lvl1pPr marL="233947" indent="-233947">
              <a:lnSpc>
                <a:spcPct val="100000"/>
              </a:lnSpc>
              <a:spcBef>
                <a:spcPts val="4200"/>
              </a:spcBef>
              <a:buSzPct val="75000"/>
              <a:buChar char="•"/>
              <a:defRPr sz="2000" b="0">
                <a:uFillTx/>
                <a:latin typeface="Helvetica Light"/>
                <a:ea typeface="Helvetica Light"/>
                <a:cs typeface="Helvetica Light"/>
                <a:sym typeface="Helvetica Light"/>
              </a:defRPr>
            </a:lvl1pPr>
            <a:lvl2pPr marL="678447" indent="-233947">
              <a:lnSpc>
                <a:spcPct val="100000"/>
              </a:lnSpc>
              <a:spcBef>
                <a:spcPts val="4200"/>
              </a:spcBef>
              <a:buSzPct val="75000"/>
              <a:buFontTx/>
              <a:buChar char="•"/>
              <a:defRPr sz="2000" b="0">
                <a:uFillTx/>
                <a:latin typeface="Helvetica Light"/>
                <a:ea typeface="Helvetica Light"/>
                <a:cs typeface="Helvetica Light"/>
                <a:sym typeface="Helvetica Light"/>
              </a:defRPr>
            </a:lvl2pPr>
            <a:lvl3pPr marL="1122947" indent="-233947">
              <a:lnSpc>
                <a:spcPct val="100000"/>
              </a:lnSpc>
              <a:spcBef>
                <a:spcPts val="4200"/>
              </a:spcBef>
              <a:buSzPct val="75000"/>
              <a:buFontTx/>
              <a:buChar char="•"/>
              <a:defRPr sz="2000" b="0">
                <a:uFillTx/>
                <a:latin typeface="Helvetica Light"/>
                <a:ea typeface="Helvetica Light"/>
                <a:cs typeface="Helvetica Light"/>
                <a:sym typeface="Helvetica Light"/>
              </a:defRPr>
            </a:lvl3pPr>
            <a:lvl4pPr marL="1567447" indent="-233947">
              <a:lnSpc>
                <a:spcPct val="100000"/>
              </a:lnSpc>
              <a:spcBef>
                <a:spcPts val="4200"/>
              </a:spcBef>
              <a:buSzPct val="75000"/>
              <a:buFontTx/>
              <a:buChar char="•"/>
              <a:defRPr sz="2000" b="0">
                <a:uFillTx/>
                <a:latin typeface="Helvetica Light"/>
                <a:ea typeface="Helvetica Light"/>
                <a:cs typeface="Helvetica Light"/>
                <a:sym typeface="Helvetica Light"/>
              </a:defRPr>
            </a:lvl4pPr>
            <a:lvl5pPr marL="2011947" indent="-233947">
              <a:lnSpc>
                <a:spcPct val="100000"/>
              </a:lnSpc>
              <a:spcBef>
                <a:spcPts val="4200"/>
              </a:spcBef>
              <a:buSzPct val="75000"/>
              <a:buFontTx/>
              <a:buChar char="•"/>
              <a:defRPr sz="2000" b="0">
                <a:uFillTx/>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169" name="Shape 169"/>
          <p:cNvSpPr>
            <a:spLocks noGrp="1"/>
          </p:cNvSpPr>
          <p:nvPr>
            <p:ph type="sldNum" sz="quarter" idx="2"/>
          </p:nvPr>
        </p:nvSpPr>
        <p:spPr>
          <a:xfrm>
            <a:off x="4580829" y="4990802"/>
            <a:ext cx="194571" cy="194470"/>
          </a:xfrm>
          <a:prstGeom prst="rect">
            <a:avLst/>
          </a:prstGeom>
        </p:spPr>
        <p:txBody>
          <a:bodyPr lIns="27384" tIns="27384" rIns="27384" bIns="27384"/>
          <a:lstStyle>
            <a:lvl1pPr>
              <a:defRPr sz="900" b="0">
                <a:solidFill>
                  <a:srgbClr val="FFFFFF"/>
                </a:solidFill>
                <a:uFillTx/>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Agenda">
    <p:bg>
      <p:bgPr>
        <a:solidFill>
          <a:srgbClr val="FFFFFF"/>
        </a:solidFill>
        <a:effectLst/>
      </p:bgPr>
    </p:bg>
    <p:spTree>
      <p:nvGrpSpPr>
        <p:cNvPr id="1" name=""/>
        <p:cNvGrpSpPr/>
        <p:nvPr/>
      </p:nvGrpSpPr>
      <p:grpSpPr>
        <a:xfrm>
          <a:off x="0" y="0"/>
          <a:ext cx="0" cy="0"/>
          <a:chOff x="0" y="0"/>
          <a:chExt cx="0" cy="0"/>
        </a:xfrm>
      </p:grpSpPr>
      <p:sp>
        <p:nvSpPr>
          <p:cNvPr id="20" name="Shape 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_Title">
    <p:spTree>
      <p:nvGrpSpPr>
        <p:cNvPr id="1" name=""/>
        <p:cNvGrpSpPr/>
        <p:nvPr/>
      </p:nvGrpSpPr>
      <p:grpSpPr>
        <a:xfrm>
          <a:off x="0" y="0"/>
          <a:ext cx="0" cy="0"/>
          <a:chOff x="0" y="0"/>
          <a:chExt cx="0" cy="0"/>
        </a:xfrm>
      </p:grpSpPr>
      <p:pic>
        <p:nvPicPr>
          <p:cNvPr id="27"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28" name="Shape 2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2_Title">
    <p:spTree>
      <p:nvGrpSpPr>
        <p:cNvPr id="1" name=""/>
        <p:cNvGrpSpPr/>
        <p:nvPr/>
      </p:nvGrpSpPr>
      <p:grpSpPr>
        <a:xfrm>
          <a:off x="0" y="0"/>
          <a:ext cx="0" cy="0"/>
          <a:chOff x="0" y="0"/>
          <a:chExt cx="0" cy="0"/>
        </a:xfrm>
      </p:grpSpPr>
      <p:sp>
        <p:nvSpPr>
          <p:cNvPr id="35" name="Shape 35"/>
          <p:cNvSpPr>
            <a:spLocks noGrp="1"/>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1_Agenda">
    <p:bg>
      <p:bgPr>
        <a:solidFill>
          <a:srgbClr val="FFFFFF"/>
        </a:solidFill>
        <a:effectLst/>
      </p:bgPr>
    </p:bg>
    <p:spTree>
      <p:nvGrpSpPr>
        <p:cNvPr id="1" name=""/>
        <p:cNvGrpSpPr/>
        <p:nvPr/>
      </p:nvGrpSpPr>
      <p:grpSpPr>
        <a:xfrm>
          <a:off x="0" y="0"/>
          <a:ext cx="0" cy="0"/>
          <a:chOff x="0" y="0"/>
          <a:chExt cx="0" cy="0"/>
        </a:xfrm>
      </p:grpSpPr>
      <p:sp>
        <p:nvSpPr>
          <p:cNvPr id="42" name="Shape 4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3" name="Shape 4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4" name="Shape 4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 name="Shape 4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 name="Shape 46"/>
          <p:cNvSpPr>
            <a:spLocks noGrp="1"/>
          </p:cNvSpPr>
          <p:nvPr>
            <p:ph type="title"/>
          </p:nvPr>
        </p:nvSpPr>
        <p:spPr>
          <a:xfrm>
            <a:off x="468153" y="505195"/>
            <a:ext cx="7874121" cy="1016266"/>
          </a:xfrm>
          <a:prstGeom prst="rect">
            <a:avLst/>
          </a:prstGeom>
        </p:spPr>
        <p:txBody>
          <a:bodyPr/>
          <a:lstStyle>
            <a:lvl1pPr>
              <a:lnSpc>
                <a:spcPts val="2300"/>
              </a:lnSpc>
              <a:defRPr sz="2300">
                <a:solidFill>
                  <a:srgbClr val="000000"/>
                </a:solidFill>
                <a:uFill>
                  <a:solidFill>
                    <a:srgbClr val="000000"/>
                  </a:solidFill>
                </a:uFill>
              </a:defRPr>
            </a:lvl1pPr>
          </a:lstStyle>
          <a:p>
            <a:r>
              <a:t>Title Text</a:t>
            </a:r>
          </a:p>
        </p:txBody>
      </p:sp>
      <p:sp>
        <p:nvSpPr>
          <p:cNvPr id="47" name="Shape 47"/>
          <p:cNvSpPr>
            <a:spLocks noGrp="1"/>
          </p:cNvSpPr>
          <p:nvPr>
            <p:ph type="body" idx="1"/>
          </p:nvPr>
        </p:nvSpPr>
        <p:spPr>
          <a:xfrm>
            <a:off x="468153" y="983297"/>
            <a:ext cx="8426769" cy="4030980"/>
          </a:xfrm>
          <a:prstGeom prst="rect">
            <a:avLst/>
          </a:prstGeom>
        </p:spPr>
        <p:txBody>
          <a:bodyPr/>
          <a:lstStyle>
            <a:lvl1pPr marL="186689" indent="-146050">
              <a:lnSpc>
                <a:spcPts val="2400"/>
              </a:lnSpc>
              <a:buSzPct val="69000"/>
              <a:buFont typeface="Lucida Grande"/>
              <a:buChar char="‣"/>
              <a:defRPr sz="2000">
                <a:solidFill>
                  <a:srgbClr val="000000"/>
                </a:solidFill>
                <a:uFill>
                  <a:solidFill>
                    <a:srgbClr val="000000"/>
                  </a:solidFill>
                </a:uFill>
              </a:defRPr>
            </a:lvl1pPr>
            <a:lvl2pPr>
              <a:lnSpc>
                <a:spcPts val="2400"/>
              </a:lnSpc>
              <a:defRPr sz="2000">
                <a:solidFill>
                  <a:srgbClr val="000000"/>
                </a:solidFill>
                <a:uFill>
                  <a:solidFill>
                    <a:srgbClr val="000000"/>
                  </a:solidFill>
                </a:uFill>
              </a:defRPr>
            </a:lvl2pPr>
            <a:lvl3pPr>
              <a:lnSpc>
                <a:spcPts val="2400"/>
              </a:lnSpc>
              <a:defRPr sz="2000">
                <a:solidFill>
                  <a:srgbClr val="000000"/>
                </a:solidFill>
                <a:uFill>
                  <a:solidFill>
                    <a:srgbClr val="000000"/>
                  </a:solidFill>
                </a:uFill>
              </a:defRPr>
            </a:lvl3pPr>
            <a:lvl4pPr>
              <a:lnSpc>
                <a:spcPts val="2400"/>
              </a:lnSpc>
              <a:defRPr sz="2000">
                <a:solidFill>
                  <a:srgbClr val="000000"/>
                </a:solidFill>
                <a:uFill>
                  <a:solidFill>
                    <a:srgbClr val="000000"/>
                  </a:solidFill>
                </a:uFill>
              </a:defRPr>
            </a:lvl4pPr>
            <a:lvl5pPr>
              <a:lnSpc>
                <a:spcPts val="2400"/>
              </a:lnSpc>
              <a:defRPr sz="2000">
                <a:solidFill>
                  <a:srgbClr val="000000"/>
                </a:solidFill>
                <a:uFill>
                  <a:solidFill>
                    <a:srgbClr val="000000"/>
                  </a:solidFill>
                </a:uFill>
              </a:defRPr>
            </a:lvl5pPr>
          </a:lstStyle>
          <a:p>
            <a:r>
              <a:t>Body Level One</a:t>
            </a:r>
          </a:p>
          <a:p>
            <a:pPr lvl="1"/>
            <a:r>
              <a:t>Body Level Two</a:t>
            </a:r>
          </a:p>
          <a:p>
            <a:pPr lvl="2"/>
            <a:r>
              <a:t>Body Level Three</a:t>
            </a:r>
          </a:p>
          <a:p>
            <a:pPr lvl="3"/>
            <a:r>
              <a:t>Body Level Four</a:t>
            </a:r>
          </a:p>
          <a:p>
            <a:pPr lvl="4"/>
            <a:r>
              <a:t>Body Level Five</a:t>
            </a:r>
          </a:p>
        </p:txBody>
      </p:sp>
      <p:sp>
        <p:nvSpPr>
          <p:cNvPr id="48" name="Shape 48"/>
          <p:cNvSpPr>
            <a:spLocks noGrp="1"/>
          </p:cNvSpPr>
          <p:nvPr>
            <p:ph type="sldNum" sz="quarter" idx="2"/>
          </p:nvPr>
        </p:nvSpPr>
        <p:spPr>
          <a:xfrm>
            <a:off x="8599785" y="514350"/>
            <a:ext cx="355005" cy="342900"/>
          </a:xfrm>
          <a:prstGeom prst="rect">
            <a:avLst/>
          </a:prstGeom>
        </p:spPr>
        <p:txBody>
          <a:bodyPr lIns="0" tIns="0" rIns="0" bIns="0" anchor="ctr"/>
          <a:lstStyle>
            <a:lvl1pPr>
              <a:defRPr>
                <a:latin typeface="Trebuchet MS"/>
                <a:ea typeface="Trebuchet MS"/>
                <a:cs typeface="Trebuchet MS"/>
                <a:sym typeface="Trebuchet MS"/>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2_Agenda">
    <p:bg>
      <p:bgPr>
        <a:solidFill>
          <a:srgbClr val="FFFFFF"/>
        </a:solidFill>
        <a:effectLst/>
      </p:bgPr>
    </p:bg>
    <p:spTree>
      <p:nvGrpSpPr>
        <p:cNvPr id="1" name=""/>
        <p:cNvGrpSpPr/>
        <p:nvPr/>
      </p:nvGrpSpPr>
      <p:grpSpPr>
        <a:xfrm>
          <a:off x="0" y="0"/>
          <a:ext cx="0" cy="0"/>
          <a:chOff x="0" y="0"/>
          <a:chExt cx="0" cy="0"/>
        </a:xfrm>
      </p:grpSpPr>
      <p:sp>
        <p:nvSpPr>
          <p:cNvPr id="55" name="Shape 5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6" name="Shape 5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7" name="Shape 5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8" name="Shape 5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59" name="image.tiff"/>
          <p:cNvPicPr>
            <a:picLocks/>
          </p:cNvPicPr>
          <p:nvPr/>
        </p:nvPicPr>
        <p:blipFill>
          <a:blip r:embed="rId2">
            <a:extLst/>
          </a:blip>
          <a:stretch>
            <a:fillRect/>
          </a:stretch>
        </p:blipFill>
        <p:spPr>
          <a:xfrm>
            <a:off x="2444750" y="1104900"/>
            <a:ext cx="4522788" cy="3665538"/>
          </a:xfrm>
          <a:prstGeom prst="rect">
            <a:avLst/>
          </a:prstGeom>
          <a:ln w="12700">
            <a:miter lim="400000"/>
          </a:ln>
        </p:spPr>
      </p:pic>
      <p:sp>
        <p:nvSpPr>
          <p:cNvPr id="60" name="Shape 6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3_Agenda">
    <p:bg>
      <p:bgPr>
        <a:solidFill>
          <a:srgbClr val="FFFFFF"/>
        </a:solidFill>
        <a:effectLst/>
      </p:bgPr>
    </p:bg>
    <p:spTree>
      <p:nvGrpSpPr>
        <p:cNvPr id="1" name=""/>
        <p:cNvGrpSpPr/>
        <p:nvPr/>
      </p:nvGrpSpPr>
      <p:grpSpPr>
        <a:xfrm>
          <a:off x="0" y="0"/>
          <a:ext cx="0" cy="0"/>
          <a:chOff x="0" y="0"/>
          <a:chExt cx="0" cy="0"/>
        </a:xfrm>
      </p:grpSpPr>
      <p:sp>
        <p:nvSpPr>
          <p:cNvPr id="67" name="Shape 6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8" name="Shape 6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69" name="image.tiff"/>
          <p:cNvPicPr>
            <a:picLocks/>
          </p:cNvPicPr>
          <p:nvPr/>
        </p:nvPicPr>
        <p:blipFill>
          <a:blip r:embed="rId2">
            <a:extLst/>
          </a:blip>
          <a:stretch>
            <a:fillRect/>
          </a:stretch>
        </p:blipFill>
        <p:spPr>
          <a:xfrm>
            <a:off x="2017712" y="1111250"/>
            <a:ext cx="5259388" cy="3683000"/>
          </a:xfrm>
          <a:prstGeom prst="rect">
            <a:avLst/>
          </a:prstGeom>
          <a:ln w="12700">
            <a:miter lim="400000"/>
          </a:ln>
        </p:spPr>
      </p:pic>
      <p:sp>
        <p:nvSpPr>
          <p:cNvPr id="70" name="Shape 7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1" name="Shape 7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2" name="Shape 72"/>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4_Agenda">
    <p:bg>
      <p:bgPr>
        <a:solidFill>
          <a:srgbClr val="FFFFFF"/>
        </a:solidFill>
        <a:effectLst/>
      </p:bgPr>
    </p:bg>
    <p:spTree>
      <p:nvGrpSpPr>
        <p:cNvPr id="1" name=""/>
        <p:cNvGrpSpPr/>
        <p:nvPr/>
      </p:nvGrpSpPr>
      <p:grpSpPr>
        <a:xfrm>
          <a:off x="0" y="0"/>
          <a:ext cx="0" cy="0"/>
          <a:chOff x="0" y="0"/>
          <a:chExt cx="0" cy="0"/>
        </a:xfrm>
      </p:grpSpPr>
      <p:sp>
        <p:nvSpPr>
          <p:cNvPr id="79" name="Shape 7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0" name="Shape 8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81" name="image.tiff"/>
          <p:cNvPicPr>
            <a:picLocks/>
          </p:cNvPicPr>
          <p:nvPr/>
        </p:nvPicPr>
        <p:blipFill>
          <a:blip r:embed="rId2">
            <a:extLst/>
          </a:blip>
          <a:stretch>
            <a:fillRect/>
          </a:stretch>
        </p:blipFill>
        <p:spPr>
          <a:xfrm>
            <a:off x="2322512" y="1136650"/>
            <a:ext cx="4862513" cy="3808413"/>
          </a:xfrm>
          <a:prstGeom prst="rect">
            <a:avLst/>
          </a:prstGeom>
          <a:ln w="12700">
            <a:miter lim="400000"/>
          </a:ln>
        </p:spPr>
      </p:pic>
      <p:sp>
        <p:nvSpPr>
          <p:cNvPr id="82" name="Shape 8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3" name="Shape 8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4" name="Shape 84"/>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5_Agenda">
    <p:bg>
      <p:bgPr>
        <a:solidFill>
          <a:srgbClr val="FFFFFF"/>
        </a:solidFill>
        <a:effectLst/>
      </p:bgPr>
    </p:bg>
    <p:spTree>
      <p:nvGrpSpPr>
        <p:cNvPr id="1" name=""/>
        <p:cNvGrpSpPr/>
        <p:nvPr/>
      </p:nvGrpSpPr>
      <p:grpSpPr>
        <a:xfrm>
          <a:off x="0" y="0"/>
          <a:ext cx="0" cy="0"/>
          <a:chOff x="0" y="0"/>
          <a:chExt cx="0" cy="0"/>
        </a:xfrm>
      </p:grpSpPr>
      <p:sp>
        <p:nvSpPr>
          <p:cNvPr id="91" name="Shape 9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2" name="Shape 9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93" name="image.tiff"/>
          <p:cNvPicPr>
            <a:picLocks/>
          </p:cNvPicPr>
          <p:nvPr/>
        </p:nvPicPr>
        <p:blipFill>
          <a:blip r:embed="rId2">
            <a:extLst/>
          </a:blip>
          <a:srcRect t="2653" b="9072"/>
          <a:stretch>
            <a:fillRect/>
          </a:stretch>
        </p:blipFill>
        <p:spPr>
          <a:xfrm>
            <a:off x="719137" y="1049337"/>
            <a:ext cx="7586663" cy="3873501"/>
          </a:xfrm>
          <a:prstGeom prst="rect">
            <a:avLst/>
          </a:prstGeom>
          <a:ln w="12700">
            <a:miter lim="400000"/>
          </a:ln>
        </p:spPr>
      </p:pic>
      <p:sp>
        <p:nvSpPr>
          <p:cNvPr id="94" name="Shape 9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5" name="Shape 9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6" name="Shape 96"/>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 name="Shape 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 name="Shape 4"/>
          <p:cNvSpPr>
            <a:spLocks noGrp="1"/>
          </p:cNvSpPr>
          <p:nvPr>
            <p:ph type="title"/>
          </p:nvPr>
        </p:nvSpPr>
        <p:spPr>
          <a:xfrm>
            <a:off x="468153" y="210555"/>
            <a:ext cx="8426769" cy="1016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r>
              <a:t>Title Text</a:t>
            </a:r>
          </a:p>
        </p:txBody>
      </p:sp>
      <p:sp>
        <p:nvSpPr>
          <p:cNvPr id="5" name="Shape 5"/>
          <p:cNvSpPr>
            <a:spLocks noGrp="1"/>
          </p:cNvSpPr>
          <p:nvPr>
            <p:ph type="body" idx="1"/>
          </p:nvPr>
        </p:nvSpPr>
        <p:spPr>
          <a:xfrm>
            <a:off x="468153" y="1226819"/>
            <a:ext cx="8426769" cy="40309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2pPr>
              <a:buFont typeface="Lucida Grande"/>
              <a:buChar char="‣"/>
            </a:lvl2pPr>
            <a:lvl3pPr>
              <a:buFont typeface="Lucida Grande"/>
              <a:buChar char="‣"/>
            </a:lvl3pPr>
            <a:lvl4pPr>
              <a:buFont typeface="Lucida Grande"/>
              <a:buChar char="‣"/>
            </a:lvl4pPr>
            <a:lvl5pPr>
              <a:buFont typeface="Lucida Grande"/>
              <a:buChar char="‣"/>
            </a:lvl5pPr>
          </a:lstStyle>
          <a:p>
            <a:r>
              <a:t>Body Level One</a:t>
            </a:r>
          </a:p>
          <a:p>
            <a:pPr lvl="1"/>
            <a:r>
              <a:t>Body Level Two</a:t>
            </a:r>
          </a:p>
          <a:p>
            <a:pPr lvl="2"/>
            <a:r>
              <a:t>Body Level Three</a:t>
            </a:r>
          </a:p>
          <a:p>
            <a:pPr lvl="3"/>
            <a:r>
              <a:t>Body Level Four</a:t>
            </a:r>
          </a:p>
          <a:p>
            <a:pPr lvl="4"/>
            <a:r>
              <a:t>Body Level Five</a:t>
            </a:r>
          </a:p>
        </p:txBody>
      </p:sp>
      <p:sp>
        <p:nvSpPr>
          <p:cNvPr id="6" name="Shape 6"/>
          <p:cNvSpPr>
            <a:spLocks noGrp="1"/>
          </p:cNvSpPr>
          <p:nvPr>
            <p:ph type="sldNum" sz="quarter" idx="2"/>
          </p:nvPr>
        </p:nvSpPr>
        <p:spPr>
          <a:xfrm>
            <a:off x="4461935" y="4787900"/>
            <a:ext cx="439205" cy="457200"/>
          </a:xfrm>
          <a:prstGeom prst="rect">
            <a:avLst/>
          </a:prstGeom>
          <a:ln w="12700">
            <a:miter lim="400000"/>
          </a:ln>
        </p:spPr>
        <p:txBody>
          <a:bodyPr wrap="none" lIns="50800" tIns="50800" rIns="50800" bIns="50800">
            <a:spAutoFit/>
          </a:body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4" r:id="rId15"/>
  </p:sldLayoutIdLst>
  <p:transition xmlns:p14="http://schemas.microsoft.com/office/powerpoint/2010/main" spd="med"/>
  <p:txStyles>
    <p:titleStyle>
      <a:lvl1pPr marL="0" marR="0" indent="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1pPr>
      <a:lvl2pPr marL="0" marR="0" indent="228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2pPr>
      <a:lvl3pPr marL="0" marR="0" indent="457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3pPr>
      <a:lvl4pPr marL="0" marR="0" indent="685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4pPr>
      <a:lvl5pPr marL="0" marR="0" indent="9144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5pPr>
      <a:lvl6pPr marL="0" marR="0" indent="11430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6pPr>
      <a:lvl7pPr marL="0" marR="0" indent="1371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7pPr>
      <a:lvl8pPr marL="0" marR="0" indent="1600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8pPr>
      <a:lvl9pPr marL="0" marR="0" indent="1828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9pPr>
    </p:titleStyle>
    <p:bodyStyle>
      <a:lvl1pPr marL="383540" marR="0" indent="-383540" algn="l" defTabSz="584200" latinLnBrk="0">
        <a:lnSpc>
          <a:spcPts val="2500"/>
        </a:lnSpc>
        <a:spcBef>
          <a:spcPts val="0"/>
        </a:spcBef>
        <a:spcAft>
          <a:spcPts val="0"/>
        </a:spcAft>
        <a:buClrTx/>
        <a:buSzTx/>
        <a:buFontTx/>
        <a:buNone/>
        <a:tabLst/>
        <a:defRPr sz="2200" b="1" i="0" u="none" strike="noStrike" cap="none" spc="0" baseline="0">
          <a:ln>
            <a:noFill/>
          </a:ln>
          <a:solidFill>
            <a:srgbClr val="FFFFFF"/>
          </a:solidFill>
          <a:uFill>
            <a:solidFill>
              <a:srgbClr val="FFFFFF"/>
            </a:solidFill>
          </a:uFill>
          <a:latin typeface="+mj-lt"/>
          <a:ea typeface="+mj-ea"/>
          <a:cs typeface="+mj-cs"/>
          <a:sym typeface="Helvetica"/>
        </a:defRPr>
      </a:lvl1pPr>
      <a:lvl2pPr marL="3327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2pPr>
      <a:lvl3pPr marL="4787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3pPr>
      <a:lvl4pPr marL="6248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4pPr>
      <a:lvl5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5pPr>
      <a:lvl6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6pPr>
      <a:lvl7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7pPr>
      <a:lvl8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8pPr>
      <a:lvl9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9pPr>
    </p:bodyStyle>
    <p:otherStyle>
      <a:lvl1pPr marL="0" marR="0" indent="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1pPr>
      <a:lvl2pPr marL="0" marR="0" indent="2286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2pPr>
      <a:lvl3pPr marL="0" marR="0" indent="4572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3pPr>
      <a:lvl4pPr marL="0" marR="0" indent="6858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4pPr>
      <a:lvl5pPr marL="0" marR="0" indent="9144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5pPr>
      <a:lvl6pPr marL="0" marR="0" indent="11430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6pPr>
      <a:lvl7pPr marL="0" marR="0" indent="13716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7pPr>
      <a:lvl8pPr marL="0" marR="0" indent="16002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8pPr>
      <a:lvl9pPr marL="0" marR="0" indent="18288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79" name="Shape 17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pic>
        <p:nvPicPr>
          <p:cNvPr id="180"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181" name="Shape 181"/>
          <p:cNvSpPr>
            <a:spLocks noGrp="1"/>
          </p:cNvSpPr>
          <p:nvPr>
            <p:ph type="title" idx="4294967295"/>
          </p:nvPr>
        </p:nvSpPr>
        <p:spPr>
          <a:xfrm>
            <a:off x="412750" y="1144587"/>
            <a:ext cx="8469313" cy="2968626"/>
          </a:xfrm>
          <a:prstGeom prst="rect">
            <a:avLst/>
          </a:prstGeom>
        </p:spPr>
        <p:txBody>
          <a:bodyPr lIns="0" tIns="0" rIns="0" bIns="0"/>
          <a:lstStyle/>
          <a:p>
            <a:pPr>
              <a:lnSpc>
                <a:spcPct val="70000"/>
              </a:lnSpc>
              <a:defRPr sz="8200"/>
            </a:pPr>
            <a:r>
              <a:rPr dirty="0"/>
              <a:t>DATA SCIENCE</a:t>
            </a:r>
          </a:p>
          <a:p>
            <a:pPr>
              <a:lnSpc>
                <a:spcPct val="70000"/>
              </a:lnSpc>
              <a:defRPr sz="4100"/>
            </a:pPr>
            <a:r>
              <a:rPr dirty="0" smtClean="0"/>
              <a:t>1</a:t>
            </a:r>
            <a:r>
              <a:rPr lang="en-AU" dirty="0" smtClean="0"/>
              <a:t>0</a:t>
            </a:r>
            <a:r>
              <a:rPr dirty="0" smtClean="0"/>
              <a:t> </a:t>
            </a:r>
            <a:r>
              <a:rPr dirty="0"/>
              <a:t>WEEK PART TIME COURSE</a:t>
            </a:r>
          </a:p>
          <a:p>
            <a:pPr>
              <a:lnSpc>
                <a:spcPct val="70000"/>
              </a:lnSpc>
              <a:defRPr sz="4100"/>
            </a:pPr>
            <a:endParaRPr dirty="0"/>
          </a:p>
          <a:p>
            <a:pPr>
              <a:lnSpc>
                <a:spcPct val="70000"/>
              </a:lnSpc>
              <a:defRPr sz="4100"/>
            </a:pPr>
            <a:r>
              <a:rPr dirty="0" smtClean="0"/>
              <a:t>Network Analysis</a:t>
            </a:r>
            <a:endParaRPr dirty="0"/>
          </a:p>
        </p:txBody>
      </p:sp>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err="1" smtClean="0"/>
              <a:t>networkx</a:t>
            </a:r>
            <a:endParaRPr lang="en-US" dirty="0"/>
          </a:p>
        </p:txBody>
      </p:sp>
      <p:sp>
        <p:nvSpPr>
          <p:cNvPr id="3" name="Text Placeholder 2"/>
          <p:cNvSpPr>
            <a:spLocks noGrp="1"/>
          </p:cNvSpPr>
          <p:nvPr>
            <p:ph type="body" idx="1"/>
          </p:nvPr>
        </p:nvSpPr>
        <p:spPr/>
        <p:txBody>
          <a:bodyPr/>
          <a:lstStyle/>
          <a:p>
            <a:pPr marL="40639" indent="0">
              <a:buNone/>
            </a:pPr>
            <a:r>
              <a:rPr lang="en-US" b="0" dirty="0">
                <a:latin typeface="Courier New"/>
                <a:cs typeface="Courier New"/>
              </a:rPr>
              <a:t>i</a:t>
            </a:r>
            <a:r>
              <a:rPr lang="en-US" b="0" dirty="0" smtClean="0">
                <a:latin typeface="Courier New"/>
                <a:cs typeface="Courier New"/>
              </a:rPr>
              <a:t>mport </a:t>
            </a:r>
            <a:r>
              <a:rPr lang="en-US" b="0" dirty="0" err="1" smtClean="0">
                <a:latin typeface="Courier New"/>
                <a:cs typeface="Courier New"/>
              </a:rPr>
              <a:t>networkx</a:t>
            </a:r>
            <a:endParaRPr lang="en-US" b="0" dirty="0" smtClean="0">
              <a:latin typeface="Courier New"/>
              <a:cs typeface="Courier New"/>
            </a:endParaRPr>
          </a:p>
          <a:p>
            <a:pPr marL="40639" indent="0">
              <a:buNone/>
            </a:pPr>
            <a:r>
              <a:rPr lang="en-US" b="0" dirty="0" smtClean="0">
                <a:latin typeface="Courier New"/>
                <a:cs typeface="Courier New"/>
              </a:rPr>
              <a:t>Graph = </a:t>
            </a:r>
            <a:r>
              <a:rPr lang="en-US" b="0" dirty="0" err="1" smtClean="0">
                <a:latin typeface="Courier New"/>
                <a:cs typeface="Courier New"/>
              </a:rPr>
              <a:t>networkx.Graph</a:t>
            </a:r>
            <a:r>
              <a:rPr lang="en-US" b="0" dirty="0" smtClean="0">
                <a:latin typeface="Courier New"/>
                <a:cs typeface="Courier New"/>
              </a:rPr>
              <a:t>()</a:t>
            </a:r>
          </a:p>
          <a:p>
            <a:pPr marL="40639" indent="0">
              <a:buNone/>
            </a:pPr>
            <a:r>
              <a:rPr lang="en-US" b="0" dirty="0" err="1" smtClean="0">
                <a:latin typeface="Courier New"/>
                <a:cs typeface="Courier New"/>
              </a:rPr>
              <a:t>Graph.add_node</a:t>
            </a:r>
            <a:r>
              <a:rPr lang="en-US" b="0" dirty="0" smtClean="0">
                <a:latin typeface="Courier New"/>
                <a:cs typeface="Courier New"/>
              </a:rPr>
              <a:t>(</a:t>
            </a:r>
            <a:r>
              <a:rPr lang="en-US" b="0" dirty="0" smtClean="0">
                <a:latin typeface="Courier New"/>
                <a:cs typeface="Courier New"/>
              </a:rPr>
              <a:t>’Kirk’</a:t>
            </a:r>
            <a:r>
              <a:rPr lang="en-US" b="0" dirty="0" smtClean="0">
                <a:latin typeface="Courier New"/>
                <a:cs typeface="Courier New"/>
              </a:rPr>
              <a:t>)</a:t>
            </a:r>
          </a:p>
          <a:p>
            <a:pPr marL="40639" indent="0">
              <a:buNone/>
            </a:pPr>
            <a:r>
              <a:rPr lang="en-US" b="0" dirty="0" err="1" smtClean="0">
                <a:latin typeface="Courier New"/>
                <a:cs typeface="Courier New"/>
              </a:rPr>
              <a:t>Graph.add_node</a:t>
            </a:r>
            <a:r>
              <a:rPr lang="en-US" b="0" dirty="0" smtClean="0">
                <a:latin typeface="Courier New"/>
                <a:cs typeface="Courier New"/>
              </a:rPr>
              <a:t>(</a:t>
            </a:r>
            <a:r>
              <a:rPr lang="en-US" b="0" dirty="0" smtClean="0">
                <a:latin typeface="Courier New"/>
                <a:cs typeface="Courier New"/>
              </a:rPr>
              <a:t>’Spock’</a:t>
            </a:r>
            <a:r>
              <a:rPr lang="en-US" b="0" dirty="0" smtClean="0">
                <a:latin typeface="Courier New"/>
                <a:cs typeface="Courier New"/>
              </a:rPr>
              <a:t>)</a:t>
            </a:r>
          </a:p>
          <a:p>
            <a:pPr marL="40639" indent="0">
              <a:buNone/>
            </a:pPr>
            <a:r>
              <a:rPr lang="en-US" b="0" dirty="0" err="1" smtClean="0">
                <a:latin typeface="Courier New"/>
                <a:cs typeface="Courier New"/>
              </a:rPr>
              <a:t>Graph.add_edge</a:t>
            </a:r>
            <a:r>
              <a:rPr lang="en-US" b="0" dirty="0" smtClean="0">
                <a:latin typeface="Courier New"/>
                <a:cs typeface="Courier New"/>
              </a:rPr>
              <a:t>(</a:t>
            </a:r>
            <a:r>
              <a:rPr lang="en-US" b="0" dirty="0" smtClean="0">
                <a:latin typeface="Courier New"/>
                <a:cs typeface="Courier New"/>
              </a:rPr>
              <a:t>’Kirk’</a:t>
            </a:r>
            <a:r>
              <a:rPr lang="en-US" b="0" dirty="0" smtClean="0">
                <a:latin typeface="Courier New"/>
                <a:cs typeface="Courier New"/>
              </a:rPr>
              <a:t>,</a:t>
            </a:r>
            <a:r>
              <a:rPr lang="en-US" b="0" dirty="0">
                <a:latin typeface="Courier New"/>
                <a:cs typeface="Courier New"/>
              </a:rPr>
              <a:t> </a:t>
            </a:r>
            <a:r>
              <a:rPr lang="en-US" b="0" dirty="0" smtClean="0">
                <a:latin typeface="Courier New"/>
                <a:cs typeface="Courier New"/>
              </a:rPr>
              <a:t>’Spock’</a:t>
            </a:r>
            <a:r>
              <a:rPr lang="en-US" b="0" dirty="0" smtClean="0">
                <a:latin typeface="Courier New"/>
                <a:cs typeface="Courier New"/>
              </a:rPr>
              <a:t>)</a:t>
            </a:r>
          </a:p>
          <a:p>
            <a:pPr marL="40639" indent="0">
              <a:buNone/>
            </a:pPr>
            <a:r>
              <a:rPr lang="en-US" b="0" dirty="0">
                <a:latin typeface="Courier New"/>
                <a:cs typeface="Courier New"/>
              </a:rPr>
              <a:t>p</a:t>
            </a:r>
            <a:r>
              <a:rPr lang="en-US" b="0" dirty="0" smtClean="0">
                <a:latin typeface="Courier New"/>
                <a:cs typeface="Courier New"/>
              </a:rPr>
              <a:t>rint </a:t>
            </a:r>
            <a:r>
              <a:rPr lang="en-US" dirty="0" err="1" smtClean="0">
                <a:latin typeface="Courier New"/>
                <a:cs typeface="Courier New"/>
              </a:rPr>
              <a:t>networkx.density</a:t>
            </a:r>
            <a:r>
              <a:rPr lang="en-US" b="0" dirty="0" smtClean="0">
                <a:latin typeface="Courier New"/>
                <a:cs typeface="Courier New"/>
              </a:rPr>
              <a:t>(Graph</a:t>
            </a:r>
            <a:r>
              <a:rPr lang="en-US" b="0" dirty="0" smtClean="0">
                <a:latin typeface="Courier New"/>
                <a:cs typeface="Courier New"/>
              </a:rPr>
              <a:t>)</a:t>
            </a:r>
          </a:p>
          <a:p>
            <a:pPr marL="40639" indent="0">
              <a:buNone/>
            </a:pPr>
            <a:r>
              <a:rPr lang="en-US" b="0" dirty="0" err="1">
                <a:latin typeface="Courier New"/>
                <a:cs typeface="Courier New"/>
              </a:rPr>
              <a:t>Graph.add_node</a:t>
            </a:r>
            <a:r>
              <a:rPr lang="en-US" b="0" dirty="0">
                <a:latin typeface="Courier New"/>
                <a:cs typeface="Courier New"/>
              </a:rPr>
              <a:t>(</a:t>
            </a:r>
            <a:r>
              <a:rPr lang="en-US" b="0" dirty="0" smtClean="0">
                <a:latin typeface="Courier New"/>
                <a:cs typeface="Courier New"/>
              </a:rPr>
              <a:t>’</a:t>
            </a:r>
            <a:r>
              <a:rPr lang="en-US" b="0" dirty="0" err="1" smtClean="0">
                <a:latin typeface="Courier New"/>
                <a:cs typeface="Courier New"/>
              </a:rPr>
              <a:t>Janeway</a:t>
            </a:r>
            <a:r>
              <a:rPr lang="en-US" b="0" dirty="0" smtClean="0">
                <a:latin typeface="Courier New"/>
                <a:cs typeface="Courier New"/>
              </a:rPr>
              <a:t>’)</a:t>
            </a:r>
          </a:p>
          <a:p>
            <a:pPr marL="40639" indent="0">
              <a:buNone/>
            </a:pPr>
            <a:r>
              <a:rPr lang="en-US" b="0" dirty="0">
                <a:latin typeface="Courier New"/>
                <a:cs typeface="Courier New"/>
              </a:rPr>
              <a:t>print </a:t>
            </a:r>
            <a:r>
              <a:rPr lang="en-US" dirty="0" err="1">
                <a:latin typeface="Courier New"/>
                <a:cs typeface="Courier New"/>
              </a:rPr>
              <a:t>networkx.density</a:t>
            </a:r>
            <a:r>
              <a:rPr lang="en-US" b="0" dirty="0">
                <a:latin typeface="Courier New"/>
                <a:cs typeface="Courier New"/>
              </a:rPr>
              <a:t>(Graph</a:t>
            </a:r>
            <a:r>
              <a:rPr lang="en-US" b="0" dirty="0" smtClean="0">
                <a:latin typeface="Courier New"/>
                <a:cs typeface="Courier New"/>
              </a:rPr>
              <a:t>)</a:t>
            </a:r>
          </a:p>
          <a:p>
            <a:pPr marL="40639" indent="0">
              <a:buNone/>
            </a:pPr>
            <a:endParaRPr lang="en-US" b="0" dirty="0">
              <a:latin typeface="Courier New"/>
              <a:cs typeface="Courier New"/>
            </a:endParaRPr>
          </a:p>
          <a:p>
            <a:pPr marL="40639" indent="0">
              <a:buNone/>
            </a:pPr>
            <a:endParaRPr lang="en-US" b="0" dirty="0">
              <a:latin typeface="Courier New"/>
              <a:cs typeface="Courier New"/>
            </a:endParaRPr>
          </a:p>
        </p:txBody>
      </p:sp>
    </p:spTree>
    <p:extLst>
      <p:ext uri="{BB962C8B-B14F-4D97-AF65-F5344CB8AC3E}">
        <p14:creationId xmlns:p14="http://schemas.microsoft.com/office/powerpoint/2010/main" val="3754810366"/>
      </p:ext>
    </p:extLst>
  </p:cSld>
  <p:clrMapOvr>
    <a:masterClrMapping/>
  </p:clrMapOvr>
  <p:transition xmlns:p14="http://schemas.microsoft.com/office/powerpoint/2010/mai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Are there any islands?</a:t>
            </a:r>
            <a:endParaRPr lang="en-US" dirty="0"/>
          </a:p>
        </p:txBody>
      </p:sp>
      <p:sp>
        <p:nvSpPr>
          <p:cNvPr id="3" name="Text Placeholder 2"/>
          <p:cNvSpPr>
            <a:spLocks noGrp="1"/>
          </p:cNvSpPr>
          <p:nvPr>
            <p:ph type="body" idx="1"/>
          </p:nvPr>
        </p:nvSpPr>
        <p:spPr>
          <a:xfrm>
            <a:off x="468153" y="983297"/>
            <a:ext cx="8426769" cy="1251760"/>
          </a:xfrm>
        </p:spPr>
        <p:txBody>
          <a:bodyPr/>
          <a:lstStyle/>
          <a:p>
            <a:pPr marL="40639" indent="0">
              <a:buNone/>
            </a:pPr>
            <a:r>
              <a:rPr lang="en-US" b="0" dirty="0">
                <a:latin typeface="Courier New"/>
                <a:cs typeface="Courier New"/>
              </a:rPr>
              <a:t>p</a:t>
            </a:r>
            <a:r>
              <a:rPr lang="en-US" b="0" dirty="0" smtClean="0">
                <a:latin typeface="Courier New"/>
                <a:cs typeface="Courier New"/>
              </a:rPr>
              <a:t>rint list</a:t>
            </a:r>
            <a:r>
              <a:rPr lang="en-US" b="0" dirty="0">
                <a:latin typeface="Courier New"/>
                <a:cs typeface="Courier New"/>
              </a:rPr>
              <a:t>(</a:t>
            </a:r>
            <a:r>
              <a:rPr lang="en-US" b="0" dirty="0" err="1">
                <a:latin typeface="Courier New"/>
                <a:cs typeface="Courier New"/>
              </a:rPr>
              <a:t>networkx.connected_components</a:t>
            </a:r>
            <a:r>
              <a:rPr lang="en-US" b="0" dirty="0">
                <a:latin typeface="Courier New"/>
                <a:cs typeface="Courier New"/>
              </a:rPr>
              <a:t>(Trek)</a:t>
            </a:r>
            <a:r>
              <a:rPr lang="en-US" b="0" dirty="0" smtClean="0">
                <a:latin typeface="Courier New"/>
                <a:cs typeface="Courier New"/>
              </a:rPr>
              <a:t>)</a:t>
            </a:r>
          </a:p>
          <a:p>
            <a:pPr marL="40639" indent="0">
              <a:buNone/>
            </a:pPr>
            <a:r>
              <a:rPr lang="en-US" dirty="0">
                <a:latin typeface="Courier New"/>
                <a:cs typeface="Courier New"/>
              </a:rPr>
              <a:t>[set(['Kirk', 'Spock']), set(['</a:t>
            </a:r>
            <a:r>
              <a:rPr lang="en-US" dirty="0" err="1">
                <a:latin typeface="Courier New"/>
                <a:cs typeface="Courier New"/>
              </a:rPr>
              <a:t>Janeway</a:t>
            </a:r>
            <a:r>
              <a:rPr lang="en-US" dirty="0">
                <a:latin typeface="Courier New"/>
                <a:cs typeface="Courier New"/>
              </a:rPr>
              <a:t>'])]</a:t>
            </a:r>
            <a:endParaRPr lang="en-US" dirty="0">
              <a:latin typeface="Courier New"/>
              <a:cs typeface="Courier New"/>
            </a:endParaRPr>
          </a:p>
        </p:txBody>
      </p:sp>
      <p:sp>
        <p:nvSpPr>
          <p:cNvPr id="4" name="TextBox 3"/>
          <p:cNvSpPr txBox="1"/>
          <p:nvPr/>
        </p:nvSpPr>
        <p:spPr>
          <a:xfrm>
            <a:off x="468153" y="3476399"/>
            <a:ext cx="7459887" cy="11644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2300" b="0" i="1" u="none" strike="noStrike" cap="none" spc="0" normalizeH="0" baseline="0" dirty="0" smtClean="0">
                <a:ln>
                  <a:noFill/>
                </a:ln>
                <a:solidFill>
                  <a:srgbClr val="000000"/>
                </a:solidFill>
                <a:effectLst/>
                <a:uFill>
                  <a:solidFill>
                    <a:srgbClr val="000000"/>
                  </a:solidFill>
                </a:uFill>
                <a:latin typeface="+mn-lt"/>
                <a:ea typeface="+mj-ea"/>
                <a:cs typeface="+mj-cs"/>
                <a:sym typeface="Helvetica"/>
              </a:rPr>
              <a:t>Almost all network analysis assumes full</a:t>
            </a:r>
            <a:r>
              <a:rPr kumimoji="0" lang="en-US" sz="2300" b="0" i="1" u="none" strike="noStrike" cap="none" spc="0" normalizeH="0" dirty="0" smtClean="0">
                <a:ln>
                  <a:noFill/>
                </a:ln>
                <a:solidFill>
                  <a:srgbClr val="000000"/>
                </a:solidFill>
                <a:effectLst/>
                <a:uFill>
                  <a:solidFill>
                    <a:srgbClr val="000000"/>
                  </a:solidFill>
                </a:uFill>
                <a:latin typeface="+mn-lt"/>
                <a:ea typeface="+mj-ea"/>
                <a:cs typeface="+mj-cs"/>
                <a:sym typeface="Helvetica"/>
              </a:rPr>
              <a:t> connectivity, which might mean creating a </a:t>
            </a:r>
            <a:r>
              <a:rPr kumimoji="0" lang="en-US" sz="2300" b="0" i="1" u="none" strike="noStrike" cap="none" spc="0" normalizeH="0" dirty="0" err="1" smtClean="0">
                <a:ln>
                  <a:noFill/>
                </a:ln>
                <a:solidFill>
                  <a:srgbClr val="000000"/>
                </a:solidFill>
                <a:effectLst/>
                <a:uFill>
                  <a:solidFill>
                    <a:srgbClr val="000000"/>
                  </a:solidFill>
                </a:uFill>
                <a:latin typeface="+mn-lt"/>
                <a:ea typeface="+mj-ea"/>
                <a:cs typeface="+mj-cs"/>
                <a:sym typeface="Helvetica"/>
              </a:rPr>
              <a:t>subgraph</a:t>
            </a:r>
            <a:r>
              <a:rPr kumimoji="0" lang="en-US" sz="2300" b="0" i="1" u="none" strike="noStrike" cap="none" spc="0" normalizeH="0" dirty="0" smtClean="0">
                <a:ln>
                  <a:noFill/>
                </a:ln>
                <a:solidFill>
                  <a:srgbClr val="000000"/>
                </a:solidFill>
                <a:effectLst/>
                <a:uFill>
                  <a:solidFill>
                    <a:srgbClr val="000000"/>
                  </a:solidFill>
                </a:uFill>
                <a:latin typeface="+mn-lt"/>
                <a:ea typeface="+mj-ea"/>
                <a:cs typeface="+mj-cs"/>
                <a:sym typeface="Helvetica"/>
              </a:rPr>
              <a:t> to </a:t>
            </a:r>
            <a:r>
              <a:rPr kumimoji="0" lang="en-US" sz="2300" b="0" i="1" u="none" strike="noStrike" cap="none" spc="0" normalizeH="0" dirty="0" err="1" smtClean="0">
                <a:ln>
                  <a:noFill/>
                </a:ln>
                <a:solidFill>
                  <a:srgbClr val="000000"/>
                </a:solidFill>
                <a:effectLst/>
                <a:uFill>
                  <a:solidFill>
                    <a:srgbClr val="000000"/>
                  </a:solidFill>
                </a:uFill>
                <a:latin typeface="+mn-lt"/>
                <a:ea typeface="+mj-ea"/>
                <a:cs typeface="+mj-cs"/>
                <a:sym typeface="Helvetica"/>
              </a:rPr>
              <a:t>analyse</a:t>
            </a:r>
            <a:r>
              <a:rPr kumimoji="0" lang="en-US" sz="2300" b="0" i="1" u="none" strike="noStrike" cap="none" spc="0" normalizeH="0" dirty="0" smtClean="0">
                <a:ln>
                  <a:noFill/>
                </a:ln>
                <a:solidFill>
                  <a:srgbClr val="000000"/>
                </a:solidFill>
                <a:effectLst/>
                <a:uFill>
                  <a:solidFill>
                    <a:srgbClr val="000000"/>
                  </a:solidFill>
                </a:uFill>
                <a:latin typeface="+mn-lt"/>
                <a:ea typeface="+mj-ea"/>
                <a:cs typeface="+mj-cs"/>
                <a:sym typeface="Helvetica"/>
              </a:rPr>
              <a:t>:</a:t>
            </a:r>
          </a:p>
          <a:p>
            <a:pPr algn="l"/>
            <a:r>
              <a:rPr lang="en-US" b="0" dirty="0" err="1">
                <a:latin typeface="Courier New"/>
                <a:cs typeface="Courier New"/>
              </a:rPr>
              <a:t>n</a:t>
            </a:r>
            <a:r>
              <a:rPr lang="en-US" b="0" baseline="0" dirty="0" err="1" smtClean="0">
                <a:latin typeface="Courier New"/>
                <a:cs typeface="Courier New"/>
              </a:rPr>
              <a:t>etworkx.subgraph</a:t>
            </a:r>
            <a:r>
              <a:rPr lang="en-US" b="0" baseline="0" dirty="0" smtClean="0">
                <a:latin typeface="Courier New"/>
                <a:cs typeface="Courier New"/>
              </a:rPr>
              <a:t>(Trek, [</a:t>
            </a:r>
            <a:r>
              <a:rPr lang="en-US" dirty="0">
                <a:latin typeface="Courier New"/>
                <a:cs typeface="Courier New"/>
              </a:rPr>
              <a:t>'</a:t>
            </a:r>
            <a:r>
              <a:rPr lang="en-US" b="0" baseline="0" dirty="0" smtClean="0">
                <a:latin typeface="Courier New"/>
                <a:cs typeface="Courier New"/>
              </a:rPr>
              <a:t>Kirk</a:t>
            </a:r>
            <a:r>
              <a:rPr lang="en-US" dirty="0">
                <a:latin typeface="Courier New"/>
                <a:cs typeface="Courier New"/>
              </a:rPr>
              <a:t>'</a:t>
            </a:r>
            <a:r>
              <a:rPr lang="en-US" b="0" baseline="0" dirty="0" smtClean="0">
                <a:latin typeface="Courier New"/>
                <a:cs typeface="Courier New"/>
              </a:rPr>
              <a:t>, </a:t>
            </a:r>
            <a:r>
              <a:rPr lang="en-US" dirty="0">
                <a:latin typeface="Courier New"/>
                <a:cs typeface="Courier New"/>
              </a:rPr>
              <a:t>'</a:t>
            </a:r>
            <a:r>
              <a:rPr lang="en-US" b="0" baseline="0" dirty="0" smtClean="0">
                <a:latin typeface="Courier New"/>
                <a:cs typeface="Courier New"/>
              </a:rPr>
              <a:t>Spock</a:t>
            </a:r>
            <a:r>
              <a:rPr lang="en-US" dirty="0">
                <a:latin typeface="Courier New"/>
                <a:cs typeface="Courier New"/>
              </a:rPr>
              <a:t>'</a:t>
            </a:r>
            <a:r>
              <a:rPr lang="en-US" b="0" baseline="0" dirty="0" smtClean="0">
                <a:latin typeface="Courier New"/>
                <a:cs typeface="Courier New"/>
              </a:rPr>
              <a:t>])</a:t>
            </a:r>
            <a:endParaRPr kumimoji="0" lang="en-US" sz="2300" b="0" i="0" u="none" strike="noStrike" cap="none" spc="0" normalizeH="0" baseline="0" dirty="0">
              <a:ln>
                <a:noFill/>
              </a:ln>
              <a:solidFill>
                <a:srgbClr val="000000"/>
              </a:solidFill>
              <a:effectLst/>
              <a:uFill>
                <a:solidFill>
                  <a:srgbClr val="000000"/>
                </a:solidFill>
              </a:uFill>
              <a:latin typeface="Courier New"/>
              <a:cs typeface="Courier New"/>
              <a:sym typeface="Helvetica"/>
            </a:endParaRPr>
          </a:p>
        </p:txBody>
      </p:sp>
    </p:spTree>
    <p:extLst>
      <p:ext uri="{BB962C8B-B14F-4D97-AF65-F5344CB8AC3E}">
        <p14:creationId xmlns:p14="http://schemas.microsoft.com/office/powerpoint/2010/main" val="1041281120"/>
      </p:ext>
    </p:extLst>
  </p:cSld>
  <p:clrMapOvr>
    <a:masterClrMapping/>
  </p:clrMapOvr>
  <p:transition xmlns:p14="http://schemas.microsoft.com/office/powerpoint/2010/mai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Average clustering coefficient</a:t>
            </a:r>
            <a:endParaRPr lang="en-US" dirty="0"/>
          </a:p>
        </p:txBody>
      </p:sp>
      <p:sp>
        <p:nvSpPr>
          <p:cNvPr id="3" name="Text Placeholder 2"/>
          <p:cNvSpPr>
            <a:spLocks noGrp="1"/>
          </p:cNvSpPr>
          <p:nvPr>
            <p:ph type="body" idx="1"/>
          </p:nvPr>
        </p:nvSpPr>
        <p:spPr>
          <a:xfrm>
            <a:off x="468154" y="983297"/>
            <a:ext cx="3243602" cy="2330891"/>
          </a:xfrm>
        </p:spPr>
        <p:txBody>
          <a:bodyPr/>
          <a:lstStyle/>
          <a:p>
            <a:r>
              <a:rPr lang="en-US" b="0" dirty="0" smtClean="0">
                <a:latin typeface="+mn-lt"/>
              </a:rPr>
              <a:t>If three nodes are connected by at least two edges, what is the probability that they are connected by three?</a:t>
            </a:r>
          </a:p>
          <a:p>
            <a:r>
              <a:rPr lang="en-US" b="0" dirty="0" smtClean="0">
                <a:latin typeface="+mn-lt"/>
              </a:rPr>
              <a:t>This graph has a clustering coefficient of 0.6666666…</a:t>
            </a:r>
            <a:endParaRPr lang="en-US" b="0" dirty="0">
              <a:latin typeface="+mn-lt"/>
            </a:endParaRPr>
          </a:p>
        </p:txBody>
      </p:sp>
      <p:pic>
        <p:nvPicPr>
          <p:cNvPr id="4" name="Picture 3"/>
          <p:cNvPicPr>
            <a:picLocks noChangeAspect="1"/>
          </p:cNvPicPr>
          <p:nvPr/>
        </p:nvPicPr>
        <p:blipFill>
          <a:blip r:embed="rId2"/>
          <a:stretch>
            <a:fillRect/>
          </a:stretch>
        </p:blipFill>
        <p:spPr>
          <a:xfrm>
            <a:off x="3989976" y="1029813"/>
            <a:ext cx="5237905" cy="3488314"/>
          </a:xfrm>
          <a:prstGeom prst="rect">
            <a:avLst/>
          </a:prstGeom>
        </p:spPr>
      </p:pic>
      <p:sp>
        <p:nvSpPr>
          <p:cNvPr id="5" name="TextBox 4"/>
          <p:cNvSpPr txBox="1"/>
          <p:nvPr/>
        </p:nvSpPr>
        <p:spPr>
          <a:xfrm>
            <a:off x="588192" y="4603908"/>
            <a:ext cx="5335645"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000" b="0" dirty="0" err="1">
                <a:latin typeface="Courier New"/>
                <a:cs typeface="Courier New"/>
              </a:rPr>
              <a:t>networkx.average_clustering</a:t>
            </a:r>
            <a:r>
              <a:rPr lang="en-US" sz="2000" b="0" dirty="0">
                <a:latin typeface="Courier New"/>
                <a:cs typeface="Courier New"/>
              </a:rPr>
              <a:t>(graph)</a:t>
            </a:r>
            <a:endParaRPr kumimoji="0" lang="en-US" sz="2000" b="0" i="0" u="none" strike="noStrike" cap="none" spc="0" normalizeH="0" baseline="0" dirty="0">
              <a:ln>
                <a:noFill/>
              </a:ln>
              <a:solidFill>
                <a:srgbClr val="000000"/>
              </a:solidFill>
              <a:effectLst/>
              <a:uFill>
                <a:solidFill>
                  <a:srgbClr val="000000"/>
                </a:solidFill>
              </a:uFill>
              <a:latin typeface="Courier New"/>
              <a:cs typeface="Courier New"/>
              <a:sym typeface="Helvetica"/>
            </a:endParaRPr>
          </a:p>
        </p:txBody>
      </p:sp>
    </p:spTree>
    <p:extLst>
      <p:ext uri="{BB962C8B-B14F-4D97-AF65-F5344CB8AC3E}">
        <p14:creationId xmlns:p14="http://schemas.microsoft.com/office/powerpoint/2010/main" val="2039839791"/>
      </p:ext>
    </p:extLst>
  </p:cSld>
  <p:clrMapOvr>
    <a:masterClrMapping/>
  </p:clrMapOvr>
  <p:transition xmlns:p14="http://schemas.microsoft.com/office/powerpoint/2010/mai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Average shortest path</a:t>
            </a:r>
            <a:endParaRPr lang="en-US" dirty="0"/>
          </a:p>
        </p:txBody>
      </p:sp>
      <p:sp>
        <p:nvSpPr>
          <p:cNvPr id="3" name="Text Placeholder 2"/>
          <p:cNvSpPr>
            <a:spLocks noGrp="1"/>
          </p:cNvSpPr>
          <p:nvPr>
            <p:ph type="body" idx="1"/>
          </p:nvPr>
        </p:nvSpPr>
        <p:spPr>
          <a:xfrm>
            <a:off x="468153" y="983297"/>
            <a:ext cx="8426769" cy="4030980"/>
          </a:xfrm>
        </p:spPr>
        <p:txBody>
          <a:bodyPr/>
          <a:lstStyle/>
          <a:p>
            <a:r>
              <a:rPr lang="en-US" dirty="0" smtClean="0"/>
              <a:t>Calculate the shortest path between each pair of nodes, divide by the number of pairs. (Computationally expensive)</a:t>
            </a:r>
          </a:p>
          <a:p>
            <a:endParaRPr lang="en-US" dirty="0" smtClean="0"/>
          </a:p>
          <a:p>
            <a:endParaRPr lang="en-US" dirty="0"/>
          </a:p>
          <a:p>
            <a:pPr marL="40639" indent="0">
              <a:buNone/>
            </a:pPr>
            <a:r>
              <a:rPr lang="en-US" b="0" dirty="0" err="1" smtClean="0">
                <a:latin typeface="Courier New"/>
                <a:cs typeface="Courier New"/>
              </a:rPr>
              <a:t>nx.average_shortest_path_length</a:t>
            </a:r>
            <a:r>
              <a:rPr lang="en-US" b="0" dirty="0" smtClean="0">
                <a:latin typeface="Courier New"/>
                <a:cs typeface="Courier New"/>
              </a:rPr>
              <a:t>(graph)</a:t>
            </a:r>
            <a:endParaRPr lang="en-US" b="0" dirty="0">
              <a:latin typeface="Courier New"/>
              <a:cs typeface="Courier New"/>
            </a:endParaRPr>
          </a:p>
        </p:txBody>
      </p:sp>
    </p:spTree>
    <p:extLst>
      <p:ext uri="{BB962C8B-B14F-4D97-AF65-F5344CB8AC3E}">
        <p14:creationId xmlns:p14="http://schemas.microsoft.com/office/powerpoint/2010/main" val="619556573"/>
      </p:ext>
    </p:extLst>
  </p:cSld>
  <p:clrMapOvr>
    <a:masterClrMapping/>
  </p:clrMapOvr>
  <p:transition xmlns:p14="http://schemas.microsoft.com/office/powerpoint/2010/mai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err="1" smtClean="0"/>
              <a:t>Characterising</a:t>
            </a:r>
            <a:r>
              <a:rPr lang="en-US" dirty="0" smtClean="0"/>
              <a:t> Networks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577614340"/>
              </p:ext>
            </p:extLst>
          </p:nvPr>
        </p:nvGraphicFramePr>
        <p:xfrm>
          <a:off x="468151" y="1138981"/>
          <a:ext cx="8510948" cy="2118360"/>
        </p:xfrm>
        <a:graphic>
          <a:graphicData uri="http://schemas.openxmlformats.org/drawingml/2006/table">
            <a:tbl>
              <a:tblPr firstRow="1" firstCol="1" bandRow="1" bandCol="1">
                <a:tableStyleId>{CF821DB8-F4EB-4A41-A1BA-3FCAFE7338EE}</a:tableStyleId>
              </a:tblPr>
              <a:tblGrid>
                <a:gridCol w="1845543"/>
                <a:gridCol w="2409931"/>
                <a:gridCol w="1725181"/>
                <a:gridCol w="2530293"/>
              </a:tblGrid>
              <a:tr h="370840">
                <a:tc rowSpan="2" gridSpan="2">
                  <a:txBody>
                    <a:bodyPr/>
                    <a:lstStyle/>
                    <a:p>
                      <a:endParaRPr lang="en-US" dirty="0"/>
                    </a:p>
                  </a:txBody>
                  <a:tcPr/>
                </a:tc>
                <a:tc rowSpan="2" hMerge="1">
                  <a:txBody>
                    <a:bodyPr/>
                    <a:lstStyle/>
                    <a:p>
                      <a:endParaRPr lang="en-US" dirty="0"/>
                    </a:p>
                  </a:txBody>
                  <a:tcPr/>
                </a:tc>
                <a:tc gridSpan="2">
                  <a:txBody>
                    <a:bodyPr/>
                    <a:lstStyle/>
                    <a:p>
                      <a:r>
                        <a:rPr lang="en-US" dirty="0" smtClean="0"/>
                        <a:t>Clustering</a:t>
                      </a:r>
                      <a:r>
                        <a:rPr lang="en-US" baseline="0" dirty="0" smtClean="0"/>
                        <a:t> Coefficient</a:t>
                      </a:r>
                      <a:endParaRPr lang="en-US" dirty="0"/>
                    </a:p>
                  </a:txBody>
                  <a:tcPr/>
                </a:tc>
                <a:tc hMerge="1">
                  <a:txBody>
                    <a:bodyPr/>
                    <a:lstStyle/>
                    <a:p>
                      <a:endParaRPr lang="en-US" dirty="0"/>
                    </a:p>
                  </a:txBody>
                  <a:tcPr/>
                </a:tc>
              </a:tr>
              <a:tr h="370840">
                <a:tc gridSpan="2" vMerge="1">
                  <a:txBody>
                    <a:bodyPr/>
                    <a:lstStyle/>
                    <a:p>
                      <a:endParaRPr lang="en-US" dirty="0"/>
                    </a:p>
                  </a:txBody>
                  <a:tcPr/>
                </a:tc>
                <a:tc hMerge="1" vMerge="1">
                  <a:txBody>
                    <a:bodyPr/>
                    <a:lstStyle/>
                    <a:p>
                      <a:endParaRPr lang="en-US" dirty="0"/>
                    </a:p>
                  </a:txBody>
                  <a:tcPr/>
                </a:tc>
                <a:tc>
                  <a:txBody>
                    <a:bodyPr/>
                    <a:lstStyle/>
                    <a:p>
                      <a:r>
                        <a:rPr lang="en-US" dirty="0" smtClean="0"/>
                        <a:t>Small</a:t>
                      </a:r>
                      <a:endParaRPr lang="en-US" dirty="0"/>
                    </a:p>
                  </a:txBody>
                  <a:tcPr/>
                </a:tc>
                <a:tc>
                  <a:txBody>
                    <a:bodyPr/>
                    <a:lstStyle/>
                    <a:p>
                      <a:r>
                        <a:rPr lang="en-US" dirty="0" smtClean="0"/>
                        <a:t>Large</a:t>
                      </a:r>
                      <a:endParaRPr lang="en-US" dirty="0"/>
                    </a:p>
                  </a:txBody>
                  <a:tcPr/>
                </a:tc>
              </a:tr>
              <a:tr h="370840">
                <a:tc rowSpan="2">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dirty="0" smtClean="0"/>
                        <a:t>Average Shortest Path</a:t>
                      </a:r>
                    </a:p>
                  </a:txBody>
                  <a:tcPr/>
                </a:tc>
                <a:tc>
                  <a:txBody>
                    <a:bodyPr/>
                    <a:lstStyle/>
                    <a:p>
                      <a:r>
                        <a:rPr lang="en-US" dirty="0" smtClean="0"/>
                        <a:t>Small</a:t>
                      </a:r>
                    </a:p>
                    <a:p>
                      <a:r>
                        <a:rPr lang="en-US" dirty="0" smtClean="0"/>
                        <a:t>(around</a:t>
                      </a:r>
                      <a:r>
                        <a:rPr lang="en-US" baseline="0" dirty="0" smtClean="0"/>
                        <a:t> Log(N))</a:t>
                      </a:r>
                      <a:endParaRPr lang="en-US" dirty="0"/>
                    </a:p>
                  </a:txBody>
                  <a:tcPr/>
                </a:tc>
                <a:tc>
                  <a:txBody>
                    <a:bodyPr/>
                    <a:lstStyle/>
                    <a:p>
                      <a:r>
                        <a:rPr lang="en-US" dirty="0" smtClean="0"/>
                        <a:t>Random graph</a:t>
                      </a:r>
                      <a:endParaRPr lang="en-US" dirty="0"/>
                    </a:p>
                  </a:txBody>
                  <a:tcPr/>
                </a:tc>
                <a:tc>
                  <a:txBody>
                    <a:bodyPr/>
                    <a:lstStyle/>
                    <a:p>
                      <a:r>
                        <a:rPr lang="en-US" b="1" dirty="0" smtClean="0"/>
                        <a:t>Small world</a:t>
                      </a:r>
                      <a:endParaRPr lang="en-US" b="1" dirty="0"/>
                    </a:p>
                  </a:txBody>
                  <a:tcPr/>
                </a:tc>
              </a:tr>
              <a:tr h="370840">
                <a:tc vMerge="1">
                  <a:txBody>
                    <a:bodyPr/>
                    <a:lstStyle/>
                    <a:p>
                      <a:endParaRPr lang="en-US" dirty="0"/>
                    </a:p>
                  </a:txBody>
                  <a:tcPr/>
                </a:tc>
                <a:tc>
                  <a:txBody>
                    <a:bodyPr/>
                    <a:lstStyle/>
                    <a:p>
                      <a:r>
                        <a:rPr lang="en-US" dirty="0" smtClean="0"/>
                        <a:t>Large</a:t>
                      </a:r>
                      <a:endParaRPr lang="en-US" dirty="0"/>
                    </a:p>
                  </a:txBody>
                  <a:tcPr/>
                </a:tc>
                <a:tc>
                  <a:txBody>
                    <a:bodyPr/>
                    <a:lstStyle/>
                    <a:p>
                      <a:r>
                        <a:rPr lang="en-US" dirty="0" smtClean="0"/>
                        <a:t>Chain</a:t>
                      </a:r>
                      <a:endParaRPr lang="en-US" dirty="0"/>
                    </a:p>
                  </a:txBody>
                  <a:tcPr/>
                </a:tc>
                <a:tc>
                  <a:txBody>
                    <a:bodyPr/>
                    <a:lstStyle/>
                    <a:p>
                      <a:r>
                        <a:rPr lang="en-US" dirty="0" smtClean="0"/>
                        <a:t>Unusual</a:t>
                      </a:r>
                      <a:endParaRPr lang="en-US" dirty="0"/>
                    </a:p>
                  </a:txBody>
                  <a:tcPr/>
                </a:tc>
              </a:tr>
            </a:tbl>
          </a:graphicData>
        </a:graphic>
      </p:graphicFrame>
    </p:spTree>
    <p:extLst>
      <p:ext uri="{BB962C8B-B14F-4D97-AF65-F5344CB8AC3E}">
        <p14:creationId xmlns:p14="http://schemas.microsoft.com/office/powerpoint/2010/main" val="2251362913"/>
      </p:ext>
    </p:extLst>
  </p:cSld>
  <p:clrMapOvr>
    <a:masterClrMapping/>
  </p:clrMapOvr>
  <p:transition xmlns:p14="http://schemas.microsoft.com/office/powerpoint/2010/mai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Small world networks</a:t>
            </a:r>
            <a:endParaRPr lang="en-US" dirty="0"/>
          </a:p>
        </p:txBody>
      </p:sp>
      <p:sp>
        <p:nvSpPr>
          <p:cNvPr id="3" name="Text Placeholder 2"/>
          <p:cNvSpPr>
            <a:spLocks noGrp="1"/>
          </p:cNvSpPr>
          <p:nvPr>
            <p:ph type="body" idx="1"/>
          </p:nvPr>
        </p:nvSpPr>
        <p:spPr/>
        <p:txBody>
          <a:bodyPr/>
          <a:lstStyle/>
          <a:p>
            <a:r>
              <a:rPr lang="en-US" b="0" dirty="0" smtClean="0">
                <a:latin typeface="+mn-lt"/>
              </a:rPr>
              <a:t>Have hubs (high degree nodes), and many low-degree nodes</a:t>
            </a:r>
          </a:p>
          <a:p>
            <a:pPr lvl="1"/>
            <a:r>
              <a:rPr lang="en-US" b="0" dirty="0" smtClean="0">
                <a:latin typeface="+mn-lt"/>
              </a:rPr>
              <a:t>More robust against failure of an individual node?</a:t>
            </a:r>
            <a:endParaRPr lang="en-US" b="0" dirty="0">
              <a:latin typeface="+mn-lt"/>
            </a:endParaRPr>
          </a:p>
          <a:p>
            <a:r>
              <a:rPr lang="en-US" b="0" dirty="0" smtClean="0">
                <a:latin typeface="+mn-lt"/>
              </a:rPr>
              <a:t>Examples:</a:t>
            </a:r>
          </a:p>
          <a:p>
            <a:pPr lvl="1"/>
            <a:r>
              <a:rPr lang="en-US" b="0" dirty="0" smtClean="0">
                <a:latin typeface="+mn-lt"/>
              </a:rPr>
              <a:t>Website navigation menus</a:t>
            </a:r>
          </a:p>
          <a:p>
            <a:pPr lvl="1"/>
            <a:r>
              <a:rPr lang="en-US" b="0" dirty="0" smtClean="0">
                <a:latin typeface="+mn-lt"/>
              </a:rPr>
              <a:t>Power grids</a:t>
            </a:r>
          </a:p>
          <a:p>
            <a:pPr lvl="1"/>
            <a:r>
              <a:rPr lang="en-US" b="0" dirty="0" smtClean="0">
                <a:latin typeface="+mn-lt"/>
              </a:rPr>
              <a:t>Telephone call graphs</a:t>
            </a:r>
          </a:p>
          <a:p>
            <a:pPr lvl="1"/>
            <a:r>
              <a:rPr lang="en-US" b="0" dirty="0" smtClean="0">
                <a:latin typeface="+mn-lt"/>
              </a:rPr>
              <a:t>Social networks</a:t>
            </a:r>
          </a:p>
          <a:p>
            <a:pPr lvl="1"/>
            <a:r>
              <a:rPr lang="en-US" b="0" dirty="0" smtClean="0">
                <a:latin typeface="+mn-lt"/>
              </a:rPr>
              <a:t>Six degrees of separation (among living people)</a:t>
            </a:r>
          </a:p>
          <a:p>
            <a:pPr lvl="1"/>
            <a:endParaRPr lang="en-US" b="0" dirty="0">
              <a:latin typeface="+mn-lt"/>
            </a:endParaRPr>
          </a:p>
          <a:p>
            <a:r>
              <a:rPr lang="en-US" b="0" i="1" dirty="0" smtClean="0">
                <a:latin typeface="+mn-lt"/>
              </a:rPr>
              <a:t>There is an effect joining clusters which is not just spatial or temporal proximity</a:t>
            </a:r>
          </a:p>
        </p:txBody>
      </p:sp>
    </p:spTree>
    <p:extLst>
      <p:ext uri="{BB962C8B-B14F-4D97-AF65-F5344CB8AC3E}">
        <p14:creationId xmlns:p14="http://schemas.microsoft.com/office/powerpoint/2010/main" val="1298448162"/>
      </p:ext>
    </p:extLst>
  </p:cSld>
  <p:clrMapOvr>
    <a:masterClrMapping/>
  </p:clrMapOvr>
  <p:transition xmlns:p14="http://schemas.microsoft.com/office/powerpoint/2010/mai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Ultra small worlds are called “Scale Free”</a:t>
            </a:r>
            <a:endParaRPr lang="en-US" dirty="0"/>
          </a:p>
        </p:txBody>
      </p:sp>
      <p:sp>
        <p:nvSpPr>
          <p:cNvPr id="3" name="Text Placeholder 2"/>
          <p:cNvSpPr>
            <a:spLocks noGrp="1"/>
          </p:cNvSpPr>
          <p:nvPr>
            <p:ph type="body" idx="1"/>
          </p:nvPr>
        </p:nvSpPr>
        <p:spPr>
          <a:xfrm>
            <a:off x="468154" y="983297"/>
            <a:ext cx="2855868" cy="4030980"/>
          </a:xfrm>
        </p:spPr>
        <p:txBody>
          <a:bodyPr/>
          <a:lstStyle/>
          <a:p>
            <a:r>
              <a:rPr lang="en-US" b="0" dirty="0" smtClean="0">
                <a:latin typeface="+mn-lt"/>
              </a:rPr>
              <a:t>The distribution of the “degree” of a node follows a power law</a:t>
            </a:r>
          </a:p>
          <a:p>
            <a:r>
              <a:rPr lang="en-US" b="0" dirty="0" smtClean="0">
                <a:latin typeface="+mn-lt"/>
              </a:rPr>
              <a:t>E.g. double the number of connections = </a:t>
            </a:r>
            <a:r>
              <a:rPr lang="en-US" b="0" dirty="0">
                <a:latin typeface="+mn-lt"/>
              </a:rPr>
              <a:t>half as many nodes </a:t>
            </a:r>
            <a:r>
              <a:rPr lang="en-US" b="0" dirty="0" smtClean="0">
                <a:latin typeface="+mn-lt"/>
              </a:rPr>
              <a:t>have that number</a:t>
            </a:r>
          </a:p>
          <a:p>
            <a:r>
              <a:rPr lang="en-US" b="0" dirty="0" smtClean="0">
                <a:latin typeface="+mn-lt"/>
              </a:rPr>
              <a:t>Do a log-log plot and see if it </a:t>
            </a:r>
            <a:r>
              <a:rPr lang="en-US" b="0" smtClean="0">
                <a:latin typeface="+mn-lt"/>
              </a:rPr>
              <a:t>looks straight</a:t>
            </a:r>
            <a:endParaRPr lang="en-US" b="0" dirty="0">
              <a:latin typeface="+mn-lt"/>
            </a:endParaRPr>
          </a:p>
          <a:p>
            <a:endParaRPr lang="en-US" b="0" dirty="0">
              <a:latin typeface="+mn-lt"/>
            </a:endParaRPr>
          </a:p>
        </p:txBody>
      </p:sp>
      <p:pic>
        <p:nvPicPr>
          <p:cNvPr id="4" name="Picture 3"/>
          <p:cNvPicPr>
            <a:picLocks noChangeAspect="1"/>
          </p:cNvPicPr>
          <p:nvPr/>
        </p:nvPicPr>
        <p:blipFill>
          <a:blip r:embed="rId2"/>
          <a:stretch>
            <a:fillRect/>
          </a:stretch>
        </p:blipFill>
        <p:spPr>
          <a:xfrm>
            <a:off x="3427327" y="785973"/>
            <a:ext cx="6096000" cy="4572000"/>
          </a:xfrm>
          <a:prstGeom prst="rect">
            <a:avLst/>
          </a:prstGeom>
        </p:spPr>
      </p:pic>
    </p:spTree>
    <p:extLst>
      <p:ext uri="{BB962C8B-B14F-4D97-AF65-F5344CB8AC3E}">
        <p14:creationId xmlns:p14="http://schemas.microsoft.com/office/powerpoint/2010/main" val="4273242283"/>
      </p:ext>
    </p:extLst>
  </p:cSld>
  <p:clrMapOvr>
    <a:masterClrMapping/>
  </p:clrMapOvr>
  <p:transition xmlns:p14="http://schemas.microsoft.com/office/powerpoint/2010/mai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23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8" name="Shape 23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9" name="Shape 23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0" name="Shape 24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1" name="Shape 24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17</a:t>
            </a:fld>
            <a:endParaRPr/>
          </a:p>
        </p:txBody>
      </p:sp>
      <p:sp>
        <p:nvSpPr>
          <p:cNvPr id="242" name="Shape 242"/>
          <p:cNvSpPr>
            <a:spLocks noGrp="1"/>
          </p:cNvSpPr>
          <p:nvPr>
            <p:ph type="title"/>
          </p:nvPr>
        </p:nvSpPr>
        <p:spPr>
          <a:prstGeom prst="rect">
            <a:avLst/>
          </a:prstGeom>
        </p:spPr>
        <p:txBody>
          <a:bodyPr/>
          <a:lstStyle/>
          <a:p>
            <a:r>
              <a:t>WHAT ARE THE METRICS OF A GRAPH?</a:t>
            </a:r>
          </a:p>
        </p:txBody>
      </p:sp>
      <p:sp>
        <p:nvSpPr>
          <p:cNvPr id="243" name="Shape 243"/>
          <p:cNvSpPr>
            <a:spLocks noGrp="1"/>
          </p:cNvSpPr>
          <p:nvPr>
            <p:ph type="body" idx="1"/>
          </p:nvPr>
        </p:nvSpPr>
        <p:spPr>
          <a:prstGeom prst="rect">
            <a:avLst/>
          </a:prstGeom>
        </p:spPr>
        <p:txBody>
          <a:bodyPr/>
          <a:lstStyle/>
          <a:p>
            <a:pPr marL="0" indent="0">
              <a:lnSpc>
                <a:spcPct val="100000"/>
              </a:lnSpc>
              <a:spcBef>
                <a:spcPts val="1200"/>
              </a:spcBef>
              <a:buSzTx/>
              <a:buFontTx/>
              <a:buNone/>
            </a:pPr>
            <a:r>
              <a:t>How do we know who the key actors (nodes) are in our network ?</a:t>
            </a:r>
          </a:p>
          <a:p>
            <a:pPr marL="0" indent="0">
              <a:lnSpc>
                <a:spcPct val="100000"/>
              </a:lnSpc>
              <a:spcBef>
                <a:spcPts val="1200"/>
              </a:spcBef>
              <a:buSzTx/>
              <a:buFontTx/>
              <a:buNone/>
            </a:pPr>
            <a:endParaRPr/>
          </a:p>
          <a:p>
            <a:pPr marL="0" indent="0">
              <a:lnSpc>
                <a:spcPct val="100000"/>
              </a:lnSpc>
              <a:spcBef>
                <a:spcPts val="1200"/>
              </a:spcBef>
              <a:buSzTx/>
              <a:buFontTx/>
              <a:buNone/>
            </a:pPr>
            <a:r>
              <a:t>We need to calculate some measures of importance (or centrality).</a:t>
            </a:r>
          </a:p>
          <a:p>
            <a:pPr marL="0" indent="0">
              <a:lnSpc>
                <a:spcPct val="100000"/>
              </a:lnSpc>
              <a:spcBef>
                <a:spcPts val="1200"/>
              </a:spcBef>
              <a:buSzTx/>
              <a:buFontTx/>
              <a:buNone/>
            </a:pPr>
            <a:endParaRPr/>
          </a:p>
          <a:p>
            <a:pPr marL="0" indent="0">
              <a:lnSpc>
                <a:spcPct val="100000"/>
              </a:lnSpc>
              <a:spcBef>
                <a:spcPts val="1200"/>
              </a:spcBef>
              <a:buSzTx/>
              <a:buFontTx/>
              <a:buNone/>
            </a:pPr>
            <a:r>
              <a:t>What are some of the ways you might measure an individual’s centrality (there are multiple measures).</a:t>
            </a:r>
          </a:p>
        </p:txBody>
      </p:sp>
    </p:spTree>
    <p:extLst>
      <p:ext uri="{BB962C8B-B14F-4D97-AF65-F5344CB8AC3E}">
        <p14:creationId xmlns:p14="http://schemas.microsoft.com/office/powerpoint/2010/main" val="2173960511"/>
      </p:ext>
    </p:extLst>
  </p:cSld>
  <p:clrMapOvr>
    <a:masterClrMapping/>
  </p:clrMapOvr>
  <p:transition xmlns:p14="http://schemas.microsoft.com/office/powerpoint/2010/mai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 name="pasted-image.png"/>
          <p:cNvPicPr>
            <a:picLocks noChangeAspect="1"/>
          </p:cNvPicPr>
          <p:nvPr/>
        </p:nvPicPr>
        <p:blipFill>
          <a:blip r:embed="rId2">
            <a:extLst/>
          </a:blip>
          <a:stretch>
            <a:fillRect/>
          </a:stretch>
        </p:blipFill>
        <p:spPr>
          <a:xfrm>
            <a:off x="2441273" y="30193"/>
            <a:ext cx="4480529" cy="5197414"/>
          </a:xfrm>
          <a:prstGeom prst="rect">
            <a:avLst/>
          </a:prstGeom>
          <a:ln w="25400"/>
        </p:spPr>
      </p:pic>
    </p:spTree>
  </p:cSld>
  <p:clrMapOvr>
    <a:masterClrMapping/>
  </p:clrMapOvr>
  <p:transition xmlns:p14="http://schemas.microsoft.com/office/powerpoint/2010/mai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Shape 24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8" name="Shape 24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9" name="Shape 24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0" name="Shape 25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1" name="Shape 25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19</a:t>
            </a:fld>
            <a:endParaRPr/>
          </a:p>
        </p:txBody>
      </p:sp>
      <p:sp>
        <p:nvSpPr>
          <p:cNvPr id="252" name="Shape 252"/>
          <p:cNvSpPr>
            <a:spLocks noGrp="1"/>
          </p:cNvSpPr>
          <p:nvPr>
            <p:ph type="title"/>
          </p:nvPr>
        </p:nvSpPr>
        <p:spPr>
          <a:prstGeom prst="rect">
            <a:avLst/>
          </a:prstGeom>
        </p:spPr>
        <p:txBody>
          <a:bodyPr/>
          <a:lstStyle/>
          <a:p>
            <a:r>
              <a:t>WHAT ARE THE METRICS OF A GRAPH?</a:t>
            </a:r>
          </a:p>
        </p:txBody>
      </p:sp>
      <p:sp>
        <p:nvSpPr>
          <p:cNvPr id="253" name="Shape 253"/>
          <p:cNvSpPr>
            <a:spLocks noGrp="1"/>
          </p:cNvSpPr>
          <p:nvPr>
            <p:ph type="body" idx="1"/>
          </p:nvPr>
        </p:nvSpPr>
        <p:spPr>
          <a:prstGeom prst="rect">
            <a:avLst/>
          </a:prstGeom>
        </p:spPr>
        <p:txBody>
          <a:bodyPr/>
          <a:lstStyle/>
          <a:p>
            <a:pPr>
              <a:lnSpc>
                <a:spcPct val="100000"/>
              </a:lnSpc>
              <a:spcBef>
                <a:spcPts val="1200"/>
              </a:spcBef>
            </a:pPr>
            <a:r>
              <a:rPr sz="1800" b="0" dirty="0" smtClean="0">
                <a:latin typeface="+mn-lt"/>
              </a:rPr>
              <a:t>Degree </a:t>
            </a:r>
            <a:r>
              <a:rPr sz="1800" b="0" dirty="0">
                <a:latin typeface="+mn-lt"/>
              </a:rPr>
              <a:t>Centrality - number of edges a node has</a:t>
            </a:r>
          </a:p>
          <a:p>
            <a:pPr>
              <a:lnSpc>
                <a:spcPct val="100000"/>
              </a:lnSpc>
              <a:spcBef>
                <a:spcPts val="1200"/>
              </a:spcBef>
            </a:pPr>
            <a:r>
              <a:rPr sz="1800" b="0" dirty="0">
                <a:latin typeface="+mn-lt"/>
              </a:rPr>
              <a:t>Closeness Centrality - the reciprocal of the sum of the shortest path distances from one node to all n-1 other nodes. Since the sum of distances depends on the number of nodes in the graph, closeness is normalized by the sum of minimum possible distances n-1. Higher values of closeness indicate higher centrality</a:t>
            </a:r>
          </a:p>
          <a:p>
            <a:pPr>
              <a:lnSpc>
                <a:spcPct val="100000"/>
              </a:lnSpc>
              <a:spcBef>
                <a:spcPts val="1200"/>
              </a:spcBef>
            </a:pPr>
            <a:r>
              <a:rPr sz="1800" b="0" dirty="0">
                <a:latin typeface="+mn-lt"/>
              </a:rPr>
              <a:t>Betweenness Centrality - the sum of the fraction of all-pairs shortest paths that pass through the node v</a:t>
            </a:r>
          </a:p>
          <a:p>
            <a:pPr>
              <a:lnSpc>
                <a:spcPct val="100000"/>
              </a:lnSpc>
              <a:spcBef>
                <a:spcPts val="1200"/>
              </a:spcBef>
            </a:pPr>
            <a:r>
              <a:rPr sz="1800" b="0" dirty="0">
                <a:latin typeface="+mn-lt"/>
              </a:rPr>
              <a:t>Eigenvector centrality - computes the centrality for a node based on the centrality of its neighbours</a:t>
            </a:r>
          </a:p>
          <a:p>
            <a:pPr>
              <a:lnSpc>
                <a:spcPct val="100000"/>
              </a:lnSpc>
              <a:spcBef>
                <a:spcPts val="1200"/>
              </a:spcBef>
            </a:pPr>
            <a:r>
              <a:rPr sz="1800" b="0" dirty="0">
                <a:latin typeface="+mn-lt"/>
              </a:rPr>
              <a:t>Page Rank - count the number and quality of links to a page to determine a rough estimate of how important the website is. The underlying assumption is that more important websites are likely to receive more links from other websites</a:t>
            </a:r>
          </a:p>
        </p:txBody>
      </p:sp>
    </p:spTree>
  </p:cSld>
  <p:clrMapOvr>
    <a:masterClrMapping/>
  </p:clrMapOvr>
  <p:transition xmlns:p14="http://schemas.microsoft.com/office/powerpoint/2010/mai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4" name="Shape 18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5" name="Shape 18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6" name="Shape 18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7" name="Shape 187"/>
          <p:cNvSpPr>
            <a:spLocks noGrp="1"/>
          </p:cNvSpPr>
          <p:nvPr>
            <p:ph type="sldNum" sz="quarter" idx="2"/>
          </p:nvPr>
        </p:nvSpPr>
        <p:spPr>
          <a:xfrm>
            <a:off x="8685361" y="514350"/>
            <a:ext cx="183853"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sp>
        <p:nvSpPr>
          <p:cNvPr id="188" name="Shape 188"/>
          <p:cNvSpPr>
            <a:spLocks noGrp="1"/>
          </p:cNvSpPr>
          <p:nvPr>
            <p:ph type="title"/>
          </p:nvPr>
        </p:nvSpPr>
        <p:spPr>
          <a:prstGeom prst="rect">
            <a:avLst/>
          </a:prstGeom>
        </p:spPr>
        <p:txBody>
          <a:bodyPr/>
          <a:lstStyle/>
          <a:p>
            <a:r>
              <a:t>AGENDA</a:t>
            </a:r>
          </a:p>
        </p:txBody>
      </p:sp>
      <p:sp>
        <p:nvSpPr>
          <p:cNvPr id="189" name="Shape 189"/>
          <p:cNvSpPr>
            <a:spLocks noGrp="1"/>
          </p:cNvSpPr>
          <p:nvPr>
            <p:ph type="body" idx="1"/>
          </p:nvPr>
        </p:nvSpPr>
        <p:spPr>
          <a:prstGeom prst="rect">
            <a:avLst/>
          </a:prstGeom>
        </p:spPr>
        <p:txBody>
          <a:bodyPr/>
          <a:lstStyle/>
          <a:p>
            <a:pPr marL="352777" indent="-352777">
              <a:buSzPct val="100000"/>
              <a:buFontTx/>
              <a:buAutoNum type="arabicPeriod"/>
            </a:pPr>
            <a:r>
              <a:rPr dirty="0" smtClean="0"/>
              <a:t>Network </a:t>
            </a:r>
            <a:r>
              <a:rPr dirty="0"/>
              <a:t>Analysis</a:t>
            </a:r>
          </a:p>
          <a:p>
            <a:pPr marL="352777" indent="-352777">
              <a:buSzPct val="100000"/>
              <a:buFontTx/>
              <a:buAutoNum type="arabicPeriod"/>
            </a:pPr>
            <a:r>
              <a:rPr dirty="0"/>
              <a:t>Lab</a:t>
            </a:r>
          </a:p>
          <a:p>
            <a:pPr marL="352777" indent="-352777">
              <a:buSzPct val="100000"/>
              <a:buFontTx/>
              <a:buAutoNum type="arabicPeriod"/>
            </a:pPr>
            <a:r>
              <a:rPr dirty="0"/>
              <a:t>Discussion</a:t>
            </a:r>
          </a:p>
        </p:txBody>
      </p:sp>
    </p:spTree>
  </p:cSld>
  <p:clrMapOvr>
    <a:masterClrMapping/>
  </p:clrMapOvr>
  <p:transition xmlns:p14="http://schemas.microsoft.com/office/powerpoint/2010/mai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Shape 26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4" name="Shape 26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5" name="Shape 26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6" name="Shape 26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7" name="Shape 26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20</a:t>
            </a:fld>
            <a:endParaRPr/>
          </a:p>
        </p:txBody>
      </p:sp>
      <p:sp>
        <p:nvSpPr>
          <p:cNvPr id="268" name="Shape 268"/>
          <p:cNvSpPr>
            <a:spLocks noGrp="1"/>
          </p:cNvSpPr>
          <p:nvPr>
            <p:ph type="title"/>
          </p:nvPr>
        </p:nvSpPr>
        <p:spPr>
          <a:prstGeom prst="rect">
            <a:avLst/>
          </a:prstGeom>
        </p:spPr>
        <p:txBody>
          <a:bodyPr/>
          <a:lstStyle/>
          <a:p>
            <a:r>
              <a:t>HOW DO WE VISUALISE A GRAPH?</a:t>
            </a:r>
          </a:p>
        </p:txBody>
      </p:sp>
      <p:pic>
        <p:nvPicPr>
          <p:cNvPr id="269" name="pasted-image.png"/>
          <p:cNvPicPr>
            <a:picLocks noChangeAspect="1"/>
          </p:cNvPicPr>
          <p:nvPr/>
        </p:nvPicPr>
        <p:blipFill>
          <a:blip r:embed="rId2">
            <a:extLst/>
          </a:blip>
          <a:stretch>
            <a:fillRect/>
          </a:stretch>
        </p:blipFill>
        <p:spPr>
          <a:xfrm>
            <a:off x="744477" y="1130272"/>
            <a:ext cx="7874121" cy="3915446"/>
          </a:xfrm>
          <a:prstGeom prst="rect">
            <a:avLst/>
          </a:prstGeom>
          <a:ln w="25400"/>
        </p:spPr>
      </p:pic>
    </p:spTree>
  </p:cSld>
  <p:clrMapOvr>
    <a:masterClrMapping/>
  </p:clrMapOvr>
  <p:transition xmlns:p14="http://schemas.microsoft.com/office/powerpoint/2010/mai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2" name="Shape 27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3" name="Shape 27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4" name="Shape 27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5" name="Shape 27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21</a:t>
            </a:fld>
            <a:endParaRPr/>
          </a:p>
        </p:txBody>
      </p:sp>
      <p:sp>
        <p:nvSpPr>
          <p:cNvPr id="276" name="Shape 276"/>
          <p:cNvSpPr>
            <a:spLocks noGrp="1"/>
          </p:cNvSpPr>
          <p:nvPr>
            <p:ph type="title"/>
          </p:nvPr>
        </p:nvSpPr>
        <p:spPr>
          <a:prstGeom prst="rect">
            <a:avLst/>
          </a:prstGeom>
        </p:spPr>
        <p:txBody>
          <a:bodyPr/>
          <a:lstStyle/>
          <a:p>
            <a:r>
              <a:t>HOW DO WE VISUALISE A GRAPH?</a:t>
            </a:r>
          </a:p>
        </p:txBody>
      </p:sp>
      <p:pic>
        <p:nvPicPr>
          <p:cNvPr id="277" name="pasted-image.png"/>
          <p:cNvPicPr>
            <a:picLocks noChangeAspect="1"/>
          </p:cNvPicPr>
          <p:nvPr/>
        </p:nvPicPr>
        <p:blipFill>
          <a:blip r:embed="rId2">
            <a:extLst/>
          </a:blip>
          <a:stretch>
            <a:fillRect/>
          </a:stretch>
        </p:blipFill>
        <p:spPr>
          <a:xfrm>
            <a:off x="1976285" y="960437"/>
            <a:ext cx="5410505" cy="4203060"/>
          </a:xfrm>
          <a:prstGeom prst="rect">
            <a:avLst/>
          </a:prstGeom>
          <a:ln w="25400"/>
        </p:spPr>
      </p:pic>
    </p:spTree>
  </p:cSld>
  <p:clrMapOvr>
    <a:masterClrMapping/>
  </p:clrMapOvr>
  <p:transition xmlns:p14="http://schemas.microsoft.com/office/powerpoint/2010/mai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Shape 27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0" name="Shape 28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1" name="Shape 28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2" name="Shape 28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3" name="Shape 28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22</a:t>
            </a:fld>
            <a:endParaRPr/>
          </a:p>
        </p:txBody>
      </p:sp>
      <p:sp>
        <p:nvSpPr>
          <p:cNvPr id="284" name="Shape 284"/>
          <p:cNvSpPr>
            <a:spLocks noGrp="1"/>
          </p:cNvSpPr>
          <p:nvPr>
            <p:ph type="title"/>
          </p:nvPr>
        </p:nvSpPr>
        <p:spPr>
          <a:prstGeom prst="rect">
            <a:avLst/>
          </a:prstGeom>
        </p:spPr>
        <p:txBody>
          <a:bodyPr/>
          <a:lstStyle/>
          <a:p>
            <a:r>
              <a:t>HOW DO WE VISUALISE A GRAPH?</a:t>
            </a:r>
          </a:p>
        </p:txBody>
      </p:sp>
      <p:pic>
        <p:nvPicPr>
          <p:cNvPr id="285" name="pasted-image.png"/>
          <p:cNvPicPr>
            <a:picLocks noChangeAspect="1"/>
          </p:cNvPicPr>
          <p:nvPr/>
        </p:nvPicPr>
        <p:blipFill>
          <a:blip r:embed="rId2">
            <a:extLst/>
          </a:blip>
          <a:stretch>
            <a:fillRect/>
          </a:stretch>
        </p:blipFill>
        <p:spPr>
          <a:xfrm>
            <a:off x="533555" y="960437"/>
            <a:ext cx="8295965" cy="4130467"/>
          </a:xfrm>
          <a:prstGeom prst="rect">
            <a:avLst/>
          </a:prstGeom>
          <a:ln w="25400"/>
        </p:spPr>
      </p:pic>
    </p:spTree>
  </p:cSld>
  <p:clrMapOvr>
    <a:masterClrMapping/>
  </p:clrMapOvr>
  <p:transition xmlns:p14="http://schemas.microsoft.com/office/powerpoint/2010/mai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8" name="Shape 28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9" name="Shape 28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90" name="Shape 29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91" name="Shape 29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23</a:t>
            </a:fld>
            <a:endParaRPr/>
          </a:p>
        </p:txBody>
      </p:sp>
      <p:sp>
        <p:nvSpPr>
          <p:cNvPr id="292" name="Shape 292"/>
          <p:cNvSpPr>
            <a:spLocks noGrp="1"/>
          </p:cNvSpPr>
          <p:nvPr>
            <p:ph type="title"/>
          </p:nvPr>
        </p:nvSpPr>
        <p:spPr>
          <a:prstGeom prst="rect">
            <a:avLst/>
          </a:prstGeom>
        </p:spPr>
        <p:txBody>
          <a:bodyPr/>
          <a:lstStyle/>
          <a:p>
            <a:r>
              <a:t>HOW DO WE VISUALISE A GRAPH?</a:t>
            </a:r>
          </a:p>
        </p:txBody>
      </p:sp>
      <p:pic>
        <p:nvPicPr>
          <p:cNvPr id="293" name="pasted-image.png"/>
          <p:cNvPicPr>
            <a:picLocks noChangeAspect="1"/>
          </p:cNvPicPr>
          <p:nvPr/>
        </p:nvPicPr>
        <p:blipFill>
          <a:blip r:embed="rId2">
            <a:extLst/>
          </a:blip>
          <a:stretch>
            <a:fillRect/>
          </a:stretch>
        </p:blipFill>
        <p:spPr>
          <a:xfrm>
            <a:off x="2266430" y="960437"/>
            <a:ext cx="4830215" cy="4200187"/>
          </a:xfrm>
          <a:prstGeom prst="rect">
            <a:avLst/>
          </a:prstGeom>
          <a:ln w="25400"/>
        </p:spPr>
      </p:pic>
    </p:spTree>
  </p:cSld>
  <p:clrMapOvr>
    <a:masterClrMapping/>
  </p:clrMapOvr>
  <p:transition xmlns:p14="http://schemas.microsoft.com/office/powerpoint/2010/mai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Shape 29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96" name="Shape 29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97" name="Shape 29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98" name="Shape 29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99" name="Shape 29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24</a:t>
            </a:fld>
            <a:endParaRPr/>
          </a:p>
        </p:txBody>
      </p:sp>
      <p:sp>
        <p:nvSpPr>
          <p:cNvPr id="300" name="Shape 300"/>
          <p:cNvSpPr>
            <a:spLocks noGrp="1"/>
          </p:cNvSpPr>
          <p:nvPr>
            <p:ph type="title"/>
          </p:nvPr>
        </p:nvSpPr>
        <p:spPr>
          <a:prstGeom prst="rect">
            <a:avLst/>
          </a:prstGeom>
        </p:spPr>
        <p:txBody>
          <a:bodyPr/>
          <a:lstStyle/>
          <a:p>
            <a:r>
              <a:t>HOW DO WE VISUALISE A GRAPH?</a:t>
            </a:r>
          </a:p>
        </p:txBody>
      </p:sp>
      <p:pic>
        <p:nvPicPr>
          <p:cNvPr id="301" name="pasted-image.png"/>
          <p:cNvPicPr>
            <a:picLocks noChangeAspect="1"/>
          </p:cNvPicPr>
          <p:nvPr/>
        </p:nvPicPr>
        <p:blipFill>
          <a:blip r:embed="rId2">
            <a:extLst/>
          </a:blip>
          <a:stretch>
            <a:fillRect/>
          </a:stretch>
        </p:blipFill>
        <p:spPr>
          <a:xfrm>
            <a:off x="1030287" y="1534530"/>
            <a:ext cx="7302501" cy="2933701"/>
          </a:xfrm>
          <a:prstGeom prst="rect">
            <a:avLst/>
          </a:prstGeom>
          <a:ln w="25400"/>
        </p:spPr>
      </p:pic>
    </p:spTree>
  </p:cSld>
  <p:clrMapOvr>
    <a:masterClrMapping/>
  </p:clrMapOvr>
  <p:transition xmlns:p14="http://schemas.microsoft.com/office/powerpoint/2010/mai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Shape 3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4" name="Shape 3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5" name="Shape 30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6" name="Shape 30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7" name="Shape 30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25</a:t>
            </a:fld>
            <a:endParaRPr/>
          </a:p>
        </p:txBody>
      </p:sp>
      <p:sp>
        <p:nvSpPr>
          <p:cNvPr id="308" name="Shape 308"/>
          <p:cNvSpPr>
            <a:spLocks noGrp="1"/>
          </p:cNvSpPr>
          <p:nvPr>
            <p:ph type="title"/>
          </p:nvPr>
        </p:nvSpPr>
        <p:spPr>
          <a:prstGeom prst="rect">
            <a:avLst/>
          </a:prstGeom>
        </p:spPr>
        <p:txBody>
          <a:bodyPr/>
          <a:lstStyle/>
          <a:p>
            <a:r>
              <a:t>HOW DO WE VISUALISE A GRAPH?</a:t>
            </a:r>
          </a:p>
        </p:txBody>
      </p:sp>
      <p:pic>
        <p:nvPicPr>
          <p:cNvPr id="309" name="pasted-image.png"/>
          <p:cNvPicPr>
            <a:picLocks noChangeAspect="1"/>
          </p:cNvPicPr>
          <p:nvPr/>
        </p:nvPicPr>
        <p:blipFill>
          <a:blip r:embed="rId2">
            <a:extLst/>
          </a:blip>
          <a:stretch>
            <a:fillRect/>
          </a:stretch>
        </p:blipFill>
        <p:spPr>
          <a:xfrm>
            <a:off x="1030287" y="1435100"/>
            <a:ext cx="7302501" cy="2387600"/>
          </a:xfrm>
          <a:prstGeom prst="rect">
            <a:avLst/>
          </a:prstGeom>
          <a:ln w="25400"/>
        </p:spPr>
      </p:pic>
    </p:spTree>
  </p:cSld>
  <p:clrMapOvr>
    <a:masterClrMapping/>
  </p:clrMapOvr>
  <p:transition xmlns:p14="http://schemas.microsoft.com/office/powerpoint/2010/mai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12" name="Shape 31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13" name="Shape 31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14" name="Shape 31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15" name="Shape 31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26</a:t>
            </a:fld>
            <a:endParaRPr/>
          </a:p>
        </p:txBody>
      </p:sp>
      <p:sp>
        <p:nvSpPr>
          <p:cNvPr id="316" name="Shape 316"/>
          <p:cNvSpPr>
            <a:spLocks noGrp="1"/>
          </p:cNvSpPr>
          <p:nvPr>
            <p:ph type="title"/>
          </p:nvPr>
        </p:nvSpPr>
        <p:spPr>
          <a:prstGeom prst="rect">
            <a:avLst/>
          </a:prstGeom>
        </p:spPr>
        <p:txBody>
          <a:bodyPr/>
          <a:lstStyle/>
          <a:p>
            <a:r>
              <a:t>HOW DO WE VISUALISE A GRAPH?</a:t>
            </a:r>
          </a:p>
        </p:txBody>
      </p:sp>
      <p:pic>
        <p:nvPicPr>
          <p:cNvPr id="317" name="pasted-image.png"/>
          <p:cNvPicPr>
            <a:picLocks noChangeAspect="1"/>
          </p:cNvPicPr>
          <p:nvPr/>
        </p:nvPicPr>
        <p:blipFill>
          <a:blip r:embed="rId2">
            <a:extLst/>
          </a:blip>
          <a:stretch>
            <a:fillRect/>
          </a:stretch>
        </p:blipFill>
        <p:spPr>
          <a:xfrm>
            <a:off x="1991624" y="1051488"/>
            <a:ext cx="5379827" cy="4079312"/>
          </a:xfrm>
          <a:prstGeom prst="rect">
            <a:avLst/>
          </a:prstGeom>
          <a:ln w="25400"/>
        </p:spPr>
      </p:pic>
    </p:spTree>
  </p:cSld>
  <p:clrMapOvr>
    <a:masterClrMapping/>
  </p:clrMapOvr>
  <p:transition xmlns:p14="http://schemas.microsoft.com/office/powerpoint/2010/mai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20" name="Shape 32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21" name="Shape 32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22" name="Shape 32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23" name="Shape 32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27</a:t>
            </a:fld>
            <a:endParaRPr/>
          </a:p>
        </p:txBody>
      </p:sp>
      <p:sp>
        <p:nvSpPr>
          <p:cNvPr id="324" name="Shape 324"/>
          <p:cNvSpPr>
            <a:spLocks noGrp="1"/>
          </p:cNvSpPr>
          <p:nvPr>
            <p:ph type="title"/>
          </p:nvPr>
        </p:nvSpPr>
        <p:spPr>
          <a:prstGeom prst="rect">
            <a:avLst/>
          </a:prstGeom>
        </p:spPr>
        <p:txBody>
          <a:bodyPr/>
          <a:lstStyle/>
          <a:p>
            <a:r>
              <a:t>HOW DO WE VISUALISE A GRAPH?</a:t>
            </a:r>
          </a:p>
        </p:txBody>
      </p:sp>
      <p:pic>
        <p:nvPicPr>
          <p:cNvPr id="325" name="pasted-image.png"/>
          <p:cNvPicPr>
            <a:picLocks noChangeAspect="1"/>
          </p:cNvPicPr>
          <p:nvPr/>
        </p:nvPicPr>
        <p:blipFill>
          <a:blip r:embed="rId2">
            <a:extLst/>
          </a:blip>
          <a:stretch>
            <a:fillRect/>
          </a:stretch>
        </p:blipFill>
        <p:spPr>
          <a:xfrm>
            <a:off x="1618374" y="960437"/>
            <a:ext cx="6126327" cy="4133940"/>
          </a:xfrm>
          <a:prstGeom prst="rect">
            <a:avLst/>
          </a:prstGeom>
          <a:ln w="25400"/>
        </p:spPr>
      </p:pic>
    </p:spTree>
  </p:cSld>
  <p:clrMapOvr>
    <a:masterClrMapping/>
  </p:clrMapOvr>
  <p:transition xmlns:p14="http://schemas.microsoft.com/office/powerpoint/2010/mai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 name="pasted-image.png"/>
          <p:cNvPicPr>
            <a:picLocks noChangeAspect="1"/>
          </p:cNvPicPr>
          <p:nvPr/>
        </p:nvPicPr>
        <p:blipFill>
          <a:blip r:embed="rId2">
            <a:extLst/>
          </a:blip>
          <a:stretch>
            <a:fillRect/>
          </a:stretch>
        </p:blipFill>
        <p:spPr>
          <a:xfrm>
            <a:off x="1595310" y="730059"/>
            <a:ext cx="6172455" cy="4629341"/>
          </a:xfrm>
          <a:prstGeom prst="rect">
            <a:avLst/>
          </a:prstGeom>
          <a:ln w="25400"/>
        </p:spPr>
      </p:pic>
      <p:sp>
        <p:nvSpPr>
          <p:cNvPr id="328" name="Shape 32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29" name="Shape 32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30" name="Shape 33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31" name="Shape 33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32" name="Shape 33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28</a:t>
            </a:fld>
            <a:endParaRPr/>
          </a:p>
        </p:txBody>
      </p:sp>
      <p:sp>
        <p:nvSpPr>
          <p:cNvPr id="333" name="Shape 333"/>
          <p:cNvSpPr>
            <a:spLocks noGrp="1"/>
          </p:cNvSpPr>
          <p:nvPr>
            <p:ph type="title"/>
          </p:nvPr>
        </p:nvSpPr>
        <p:spPr>
          <a:prstGeom prst="rect">
            <a:avLst/>
          </a:prstGeom>
        </p:spPr>
        <p:txBody>
          <a:bodyPr/>
          <a:lstStyle/>
          <a:p>
            <a:r>
              <a:t>HOW CAN WE FIND COMMUNITIES?</a:t>
            </a:r>
          </a:p>
        </p:txBody>
      </p:sp>
    </p:spTree>
  </p:cSld>
  <p:clrMapOvr>
    <a:masterClrMapping/>
  </p:clrMapOvr>
  <p:transition xmlns:p14="http://schemas.microsoft.com/office/powerpoint/2010/mai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Shape 33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36" name="Shape 33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37" name="Shape 33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38" name="Shape 33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39" name="Shape 33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29</a:t>
            </a:fld>
            <a:endParaRPr/>
          </a:p>
        </p:txBody>
      </p:sp>
      <p:sp>
        <p:nvSpPr>
          <p:cNvPr id="340" name="Shape 340"/>
          <p:cNvSpPr>
            <a:spLocks noGrp="1"/>
          </p:cNvSpPr>
          <p:nvPr>
            <p:ph type="title"/>
          </p:nvPr>
        </p:nvSpPr>
        <p:spPr>
          <a:prstGeom prst="rect">
            <a:avLst/>
          </a:prstGeom>
        </p:spPr>
        <p:txBody>
          <a:bodyPr/>
          <a:lstStyle/>
          <a:p>
            <a:r>
              <a:t>HOW CAN WE FIND COMMUNITIES?</a:t>
            </a:r>
          </a:p>
        </p:txBody>
      </p:sp>
      <p:sp>
        <p:nvSpPr>
          <p:cNvPr id="341" name="Shape 341"/>
          <p:cNvSpPr>
            <a:spLocks noGrp="1"/>
          </p:cNvSpPr>
          <p:nvPr>
            <p:ph type="body" idx="1"/>
          </p:nvPr>
        </p:nvSpPr>
        <p:spPr>
          <a:prstGeom prst="rect">
            <a:avLst/>
          </a:prstGeom>
        </p:spPr>
        <p:txBody>
          <a:bodyPr/>
          <a:lstStyle/>
          <a:p>
            <a:pPr marL="0" indent="0">
              <a:lnSpc>
                <a:spcPct val="100000"/>
              </a:lnSpc>
              <a:spcBef>
                <a:spcPts val="1200"/>
              </a:spcBef>
              <a:buSzTx/>
              <a:buFontTx/>
              <a:buNone/>
            </a:pPr>
            <a:r>
              <a:t>We all know on our Facebook page we have friends we made at different places and stages in our lives. We might have some work friends, school friends, some friends we made travelling, etc…</a:t>
            </a:r>
          </a:p>
          <a:p>
            <a:pPr marL="0" indent="0">
              <a:lnSpc>
                <a:spcPct val="100000"/>
              </a:lnSpc>
              <a:spcBef>
                <a:spcPts val="1200"/>
              </a:spcBef>
              <a:buSzTx/>
              <a:buFontTx/>
              <a:buNone/>
            </a:pPr>
            <a:endParaRPr/>
          </a:p>
          <a:p>
            <a:pPr marL="0" indent="0">
              <a:lnSpc>
                <a:spcPct val="100000"/>
              </a:lnSpc>
              <a:spcBef>
                <a:spcPts val="1200"/>
              </a:spcBef>
              <a:buSzTx/>
              <a:buFontTx/>
              <a:buNone/>
            </a:pPr>
            <a:r>
              <a:t>How might we find good groupings of communities?</a:t>
            </a:r>
          </a:p>
        </p:txBody>
      </p:sp>
    </p:spTree>
  </p:cSld>
  <p:clrMapOvr>
    <a:masterClrMapping/>
  </p:clrMapOvr>
  <p:transition xmlns:p14="http://schemas.microsoft.com/office/powerpoint/2010/mai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92" name="Shape 192"/>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93" name="Shape 193"/>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WHAT IS NETWORK ANALYSIS?</a:t>
            </a:r>
          </a:p>
        </p:txBody>
      </p:sp>
      <p:sp>
        <p:nvSpPr>
          <p:cNvPr id="194" name="Shape 194"/>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cSld>
  <p:clrMapOvr>
    <a:masterClrMapping/>
  </p:clrMapOvr>
  <p:transition xmlns:p14="http://schemas.microsoft.com/office/powerpoint/2010/mai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Shape 34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44" name="Shape 34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45" name="Shape 34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46" name="Shape 34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47" name="Shape 34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30</a:t>
            </a:fld>
            <a:endParaRPr/>
          </a:p>
        </p:txBody>
      </p:sp>
      <p:sp>
        <p:nvSpPr>
          <p:cNvPr id="348" name="Shape 348"/>
          <p:cNvSpPr>
            <a:spLocks noGrp="1"/>
          </p:cNvSpPr>
          <p:nvPr>
            <p:ph type="title"/>
          </p:nvPr>
        </p:nvSpPr>
        <p:spPr>
          <a:prstGeom prst="rect">
            <a:avLst/>
          </a:prstGeom>
        </p:spPr>
        <p:txBody>
          <a:bodyPr/>
          <a:lstStyle/>
          <a:p>
            <a:r>
              <a:t>HOW CAN WE FIND COMMUNITIES?</a:t>
            </a:r>
          </a:p>
        </p:txBody>
      </p:sp>
      <p:sp>
        <p:nvSpPr>
          <p:cNvPr id="349" name="Shape 349"/>
          <p:cNvSpPr>
            <a:spLocks noGrp="1"/>
          </p:cNvSpPr>
          <p:nvPr>
            <p:ph type="body" idx="1"/>
          </p:nvPr>
        </p:nvSpPr>
        <p:spPr>
          <a:prstGeom prst="rect">
            <a:avLst/>
          </a:prstGeom>
        </p:spPr>
        <p:txBody>
          <a:bodyPr/>
          <a:lstStyle/>
          <a:p>
            <a:pPr marL="0" indent="0">
              <a:lnSpc>
                <a:spcPct val="100000"/>
              </a:lnSpc>
              <a:spcBef>
                <a:spcPts val="1200"/>
              </a:spcBef>
              <a:buSzTx/>
              <a:buFontTx/>
              <a:buNone/>
            </a:pPr>
            <a:r>
              <a:t>The criteria for finding good communities is similar to that for finding good clusters. </a:t>
            </a:r>
          </a:p>
          <a:p>
            <a:pPr marL="0" indent="0">
              <a:lnSpc>
                <a:spcPct val="100000"/>
              </a:lnSpc>
              <a:spcBef>
                <a:spcPts val="1200"/>
              </a:spcBef>
              <a:buSzTx/>
              <a:buFontTx/>
              <a:buNone/>
            </a:pPr>
            <a:endParaRPr/>
          </a:p>
          <a:p>
            <a:pPr marL="0" indent="0">
              <a:lnSpc>
                <a:spcPct val="100000"/>
              </a:lnSpc>
              <a:spcBef>
                <a:spcPts val="1200"/>
              </a:spcBef>
              <a:buSzTx/>
              <a:buFontTx/>
              <a:buNone/>
            </a:pPr>
            <a:r>
              <a:t>We want to maximize intra-community edges while minimizing inter-community edges. </a:t>
            </a:r>
          </a:p>
          <a:p>
            <a:pPr marL="0" indent="0">
              <a:lnSpc>
                <a:spcPct val="100000"/>
              </a:lnSpc>
              <a:spcBef>
                <a:spcPts val="1200"/>
              </a:spcBef>
              <a:buSzTx/>
              <a:buFontTx/>
              <a:buNone/>
            </a:pPr>
            <a:endParaRPr/>
          </a:p>
          <a:p>
            <a:pPr marL="0" indent="0">
              <a:lnSpc>
                <a:spcPct val="100000"/>
              </a:lnSpc>
              <a:spcBef>
                <a:spcPts val="1200"/>
              </a:spcBef>
              <a:buSzTx/>
              <a:buFontTx/>
              <a:buNone/>
            </a:pPr>
            <a:r>
              <a:t>Formally, the algorithm tries to maximize the modularity of network, or the fraction of edges that fall within the community minus the expected fraction of edges if the edges were distributed by random. Good communities should have a high number of intra-community edges, so by maximizing the modularity, we detect dense communities that have a high fraction of intra-community edges.</a:t>
            </a:r>
          </a:p>
        </p:txBody>
      </p:sp>
    </p:spTree>
  </p:cSld>
  <p:clrMapOvr>
    <a:masterClrMapping/>
  </p:clrMapOvr>
  <p:transition xmlns:p14="http://schemas.microsoft.com/office/powerpoint/2010/mai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1" name="pasted-image.png"/>
          <p:cNvPicPr>
            <a:picLocks noChangeAspect="1"/>
          </p:cNvPicPr>
          <p:nvPr/>
        </p:nvPicPr>
        <p:blipFill>
          <a:blip r:embed="rId2">
            <a:extLst/>
          </a:blip>
          <a:stretch>
            <a:fillRect/>
          </a:stretch>
        </p:blipFill>
        <p:spPr>
          <a:xfrm>
            <a:off x="1176337" y="381000"/>
            <a:ext cx="7010401" cy="5257800"/>
          </a:xfrm>
          <a:prstGeom prst="rect">
            <a:avLst/>
          </a:prstGeom>
          <a:ln w="25400"/>
        </p:spPr>
      </p:pic>
      <p:sp>
        <p:nvSpPr>
          <p:cNvPr id="352" name="Shape 35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53" name="Shape 35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54" name="Shape 35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55" name="Shape 35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56" name="Shape 35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31</a:t>
            </a:fld>
            <a:endParaRPr/>
          </a:p>
        </p:txBody>
      </p:sp>
      <p:sp>
        <p:nvSpPr>
          <p:cNvPr id="357" name="Shape 357"/>
          <p:cNvSpPr>
            <a:spLocks noGrp="1"/>
          </p:cNvSpPr>
          <p:nvPr>
            <p:ph type="title"/>
          </p:nvPr>
        </p:nvSpPr>
        <p:spPr>
          <a:prstGeom prst="rect">
            <a:avLst/>
          </a:prstGeom>
        </p:spPr>
        <p:txBody>
          <a:bodyPr/>
          <a:lstStyle/>
          <a:p>
            <a:r>
              <a:t>HOW CAN WE FIND COMMUNITIES?</a:t>
            </a:r>
          </a:p>
        </p:txBody>
      </p:sp>
    </p:spTree>
  </p:cSld>
  <p:clrMapOvr>
    <a:masterClrMapping/>
  </p:clrMapOvr>
  <p:transition xmlns:p14="http://schemas.microsoft.com/office/powerpoint/2010/mai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Shape 393"/>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94" name="Shape 394"/>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95" name="Shape 395"/>
          <p:cNvSpPr>
            <a:spLocks noGrp="1"/>
          </p:cNvSpPr>
          <p:nvPr>
            <p:ph type="title" idx="4294967295"/>
          </p:nvPr>
        </p:nvSpPr>
        <p:spPr>
          <a:xfrm>
            <a:off x="-702271" y="1086762"/>
            <a:ext cx="4341417" cy="3932239"/>
          </a:xfrm>
          <a:prstGeom prst="rect">
            <a:avLst/>
          </a:prstGeom>
        </p:spPr>
        <p:txBody>
          <a:bodyPr lIns="38100" tIns="38100" rIns="38100" bIns="38100" anchor="ctr"/>
          <a:lstStyle>
            <a:lvl1pPr marL="27728" marR="27728" algn="ctr" defTabSz="914400">
              <a:lnSpc>
                <a:spcPct val="70000"/>
              </a:lnSpc>
              <a:defRPr sz="8800"/>
            </a:lvl1pPr>
          </a:lstStyle>
          <a:p>
            <a:r>
              <a:t>LAB</a:t>
            </a:r>
          </a:p>
        </p:txBody>
      </p:sp>
      <p:sp>
        <p:nvSpPr>
          <p:cNvPr id="396" name="Shape 396"/>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pic>
        <p:nvPicPr>
          <p:cNvPr id="397" name="pasted-image.png"/>
          <p:cNvPicPr>
            <a:picLocks noChangeAspect="1"/>
          </p:cNvPicPr>
          <p:nvPr/>
        </p:nvPicPr>
        <p:blipFill>
          <a:blip r:embed="rId2">
            <a:extLst/>
          </a:blip>
          <a:stretch>
            <a:fillRect/>
          </a:stretch>
        </p:blipFill>
        <p:spPr>
          <a:xfrm>
            <a:off x="3452605" y="1029932"/>
            <a:ext cx="5394533" cy="4045899"/>
          </a:xfrm>
          <a:prstGeom prst="rect">
            <a:avLst/>
          </a:prstGeom>
          <a:ln w="25400"/>
        </p:spPr>
      </p:pic>
    </p:spTree>
  </p:cSld>
  <p:clrMapOvr>
    <a:masterClrMapping/>
  </p:clrMapOvr>
  <p:transition xmlns:p14="http://schemas.microsoft.com/office/powerpoint/2010/mai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Shape 2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4" name="Shape 2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5" name="Shape 20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6" name="Shape 20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7" name="Shape 20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4</a:t>
            </a:fld>
            <a:endParaRPr/>
          </a:p>
        </p:txBody>
      </p:sp>
      <p:sp>
        <p:nvSpPr>
          <p:cNvPr id="208" name="Shape 208"/>
          <p:cNvSpPr>
            <a:spLocks noGrp="1"/>
          </p:cNvSpPr>
          <p:nvPr>
            <p:ph type="title"/>
          </p:nvPr>
        </p:nvSpPr>
        <p:spPr>
          <a:prstGeom prst="rect">
            <a:avLst/>
          </a:prstGeom>
        </p:spPr>
        <p:txBody>
          <a:bodyPr/>
          <a:lstStyle/>
          <a:p>
            <a:r>
              <a:t>WHAT IS A NETWORK?</a:t>
            </a:r>
          </a:p>
        </p:txBody>
      </p:sp>
      <p:sp>
        <p:nvSpPr>
          <p:cNvPr id="209" name="Shape 209"/>
          <p:cNvSpPr>
            <a:spLocks noGrp="1"/>
          </p:cNvSpPr>
          <p:nvPr>
            <p:ph type="body" idx="1"/>
          </p:nvPr>
        </p:nvSpPr>
        <p:spPr>
          <a:prstGeom prst="rect">
            <a:avLst/>
          </a:prstGeom>
        </p:spPr>
        <p:txBody>
          <a:bodyPr/>
          <a:lstStyle/>
          <a:p>
            <a:pPr marL="0" indent="0">
              <a:lnSpc>
                <a:spcPct val="100000"/>
              </a:lnSpc>
              <a:spcBef>
                <a:spcPts val="1200"/>
              </a:spcBef>
              <a:buSzTx/>
              <a:buFontTx/>
              <a:buNone/>
            </a:pPr>
            <a:r>
              <a:rPr b="0" dirty="0">
                <a:latin typeface="+mn-lt"/>
              </a:rPr>
              <a:t>Many types of real-world problems involve dependencies between observations</a:t>
            </a:r>
            <a:r>
              <a:rPr b="0" dirty="0" smtClean="0">
                <a:latin typeface="+mn-lt"/>
              </a:rPr>
              <a:t>.</a:t>
            </a:r>
            <a:endParaRPr b="0" dirty="0">
              <a:latin typeface="+mn-lt"/>
            </a:endParaRPr>
          </a:p>
          <a:p>
            <a:pPr marL="0" indent="0">
              <a:lnSpc>
                <a:spcPct val="100000"/>
              </a:lnSpc>
              <a:spcBef>
                <a:spcPts val="1200"/>
              </a:spcBef>
              <a:buSzTx/>
              <a:buFontTx/>
              <a:buNone/>
            </a:pPr>
            <a:r>
              <a:rPr b="0" dirty="0">
                <a:latin typeface="+mn-lt"/>
              </a:rPr>
              <a:t>For example:</a:t>
            </a:r>
          </a:p>
          <a:p>
            <a:pPr>
              <a:lnSpc>
                <a:spcPct val="100000"/>
              </a:lnSpc>
              <a:spcBef>
                <a:spcPts val="1200"/>
              </a:spcBef>
            </a:pPr>
            <a:r>
              <a:rPr b="0" dirty="0">
                <a:latin typeface="+mn-lt"/>
              </a:rPr>
              <a:t>Town planners are looking at </a:t>
            </a:r>
            <a:r>
              <a:rPr dirty="0">
                <a:latin typeface="+mn-lt"/>
              </a:rPr>
              <a:t>vehicular flows </a:t>
            </a:r>
            <a:r>
              <a:rPr b="0" dirty="0">
                <a:latin typeface="+mn-lt"/>
              </a:rPr>
              <a:t>through a city</a:t>
            </a:r>
          </a:p>
          <a:p>
            <a:pPr>
              <a:lnSpc>
                <a:spcPct val="100000"/>
              </a:lnSpc>
              <a:spcBef>
                <a:spcPts val="1200"/>
              </a:spcBef>
            </a:pPr>
            <a:r>
              <a:rPr b="0" dirty="0">
                <a:latin typeface="+mn-lt"/>
              </a:rPr>
              <a:t>Sociologist want to understand </a:t>
            </a:r>
            <a:r>
              <a:rPr dirty="0">
                <a:latin typeface="+mn-lt"/>
              </a:rPr>
              <a:t>how people influence </a:t>
            </a:r>
            <a:r>
              <a:rPr b="0" dirty="0">
                <a:latin typeface="+mn-lt"/>
              </a:rPr>
              <a:t>others that they know (if at all)</a:t>
            </a:r>
          </a:p>
          <a:p>
            <a:pPr>
              <a:lnSpc>
                <a:spcPct val="100000"/>
              </a:lnSpc>
              <a:spcBef>
                <a:spcPts val="1200"/>
              </a:spcBef>
            </a:pPr>
            <a:r>
              <a:rPr b="0" dirty="0">
                <a:latin typeface="+mn-lt"/>
              </a:rPr>
              <a:t>Biologists want to know how proteins regulate the actions of other </a:t>
            </a:r>
            <a:r>
              <a:rPr b="0" dirty="0" smtClean="0">
                <a:latin typeface="+mn-lt"/>
              </a:rPr>
              <a:t>proteins</a:t>
            </a:r>
            <a:endParaRPr lang="en-AU" b="0" dirty="0" smtClean="0">
              <a:latin typeface="+mn-lt"/>
            </a:endParaRPr>
          </a:p>
          <a:p>
            <a:pPr>
              <a:lnSpc>
                <a:spcPct val="100000"/>
              </a:lnSpc>
              <a:spcBef>
                <a:spcPts val="1200"/>
              </a:spcBef>
            </a:pPr>
            <a:r>
              <a:rPr lang="en-AU" dirty="0" smtClean="0">
                <a:latin typeface="+mn-lt"/>
              </a:rPr>
              <a:t>Credit card fraud</a:t>
            </a:r>
            <a:r>
              <a:rPr lang="en-AU" b="0" dirty="0" smtClean="0">
                <a:latin typeface="+mn-lt"/>
              </a:rPr>
              <a:t>: vendors and card users are nodes in the network, purchases are edges</a:t>
            </a:r>
          </a:p>
          <a:p>
            <a:pPr>
              <a:lnSpc>
                <a:spcPct val="100000"/>
              </a:lnSpc>
              <a:spcBef>
                <a:spcPts val="1200"/>
              </a:spcBef>
            </a:pPr>
            <a:r>
              <a:rPr lang="en-AU" b="0" dirty="0" smtClean="0">
                <a:latin typeface="+mn-lt"/>
              </a:rPr>
              <a:t>Social media networks want to identify </a:t>
            </a:r>
            <a:r>
              <a:rPr lang="en-AU" dirty="0" smtClean="0">
                <a:latin typeface="+mn-lt"/>
              </a:rPr>
              <a:t>groups of close friends</a:t>
            </a:r>
          </a:p>
          <a:p>
            <a:pPr>
              <a:lnSpc>
                <a:spcPct val="100000"/>
              </a:lnSpc>
              <a:spcBef>
                <a:spcPts val="1200"/>
              </a:spcBef>
            </a:pPr>
            <a:endParaRPr b="0" dirty="0">
              <a:latin typeface="+mn-lt"/>
            </a:endParaRPr>
          </a:p>
        </p:txBody>
      </p:sp>
    </p:spTree>
  </p:cSld>
  <p:clrMapOvr>
    <a:masterClrMapping/>
  </p:clrMapOvr>
  <p:transition xmlns:p14="http://schemas.microsoft.com/office/powerpoint/2010/mai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Shape 21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2" name="Shape 21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3" name="Shape 21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4" name="Shape 21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5" name="Shape 21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5</a:t>
            </a:fld>
            <a:endParaRPr/>
          </a:p>
        </p:txBody>
      </p:sp>
      <p:sp>
        <p:nvSpPr>
          <p:cNvPr id="216" name="Shape 216"/>
          <p:cNvSpPr>
            <a:spLocks noGrp="1"/>
          </p:cNvSpPr>
          <p:nvPr>
            <p:ph type="title"/>
          </p:nvPr>
        </p:nvSpPr>
        <p:spPr>
          <a:prstGeom prst="rect">
            <a:avLst/>
          </a:prstGeom>
        </p:spPr>
        <p:txBody>
          <a:bodyPr/>
          <a:lstStyle/>
          <a:p>
            <a:r>
              <a:t>WHAT IS A NETWORK?</a:t>
            </a:r>
          </a:p>
        </p:txBody>
      </p:sp>
      <p:sp>
        <p:nvSpPr>
          <p:cNvPr id="217" name="Shape 217"/>
          <p:cNvSpPr>
            <a:spLocks noGrp="1"/>
          </p:cNvSpPr>
          <p:nvPr>
            <p:ph type="body" idx="1"/>
          </p:nvPr>
        </p:nvSpPr>
        <p:spPr>
          <a:prstGeom prst="rect">
            <a:avLst/>
          </a:prstGeom>
        </p:spPr>
        <p:txBody>
          <a:bodyPr anchor="ctr"/>
          <a:lstStyle>
            <a:lvl1pPr marL="0" indent="0" algn="ctr">
              <a:lnSpc>
                <a:spcPct val="100000"/>
              </a:lnSpc>
              <a:spcBef>
                <a:spcPts val="1200"/>
              </a:spcBef>
              <a:buSzTx/>
              <a:buFontTx/>
              <a:buNone/>
            </a:lvl1pPr>
          </a:lstStyle>
          <a:p>
            <a:r>
              <a:t>Problems involving dependencies can often be modelled as graphs, and scientists have developed methods for answering these questions called network analysis.</a:t>
            </a:r>
          </a:p>
        </p:txBody>
      </p:sp>
    </p:spTree>
  </p:cSld>
  <p:clrMapOvr>
    <a:masterClrMapping/>
  </p:clrMapOvr>
  <p:transition xmlns:p14="http://schemas.microsoft.com/office/powerpoint/2010/mai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Shape 21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0" name="Shape 22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1" name="Shape 22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2" name="Shape 22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3" name="Shape 22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6</a:t>
            </a:fld>
            <a:endParaRPr/>
          </a:p>
        </p:txBody>
      </p:sp>
      <p:sp>
        <p:nvSpPr>
          <p:cNvPr id="224" name="Shape 224"/>
          <p:cNvSpPr>
            <a:spLocks noGrp="1"/>
          </p:cNvSpPr>
          <p:nvPr>
            <p:ph type="title"/>
          </p:nvPr>
        </p:nvSpPr>
        <p:spPr>
          <a:prstGeom prst="rect">
            <a:avLst/>
          </a:prstGeom>
        </p:spPr>
        <p:txBody>
          <a:bodyPr/>
          <a:lstStyle/>
          <a:p>
            <a:r>
              <a:t>WHAT IS A GRAPH?</a:t>
            </a:r>
          </a:p>
        </p:txBody>
      </p:sp>
      <p:sp>
        <p:nvSpPr>
          <p:cNvPr id="225" name="Shape 225"/>
          <p:cNvSpPr>
            <a:spLocks noGrp="1"/>
          </p:cNvSpPr>
          <p:nvPr>
            <p:ph type="body" sz="half" idx="1"/>
          </p:nvPr>
        </p:nvSpPr>
        <p:spPr>
          <a:xfrm>
            <a:off x="468153" y="983297"/>
            <a:ext cx="4827758" cy="4030980"/>
          </a:xfrm>
          <a:prstGeom prst="rect">
            <a:avLst/>
          </a:prstGeom>
        </p:spPr>
        <p:txBody>
          <a:bodyPr/>
          <a:lstStyle/>
          <a:p>
            <a:pPr marL="0" indent="0">
              <a:lnSpc>
                <a:spcPct val="100000"/>
              </a:lnSpc>
              <a:spcBef>
                <a:spcPts val="1200"/>
              </a:spcBef>
              <a:buSzTx/>
              <a:buFontTx/>
              <a:buNone/>
            </a:pPr>
            <a:endParaRPr dirty="0"/>
          </a:p>
          <a:p>
            <a:pPr marL="0" indent="0">
              <a:lnSpc>
                <a:spcPct val="100000"/>
              </a:lnSpc>
              <a:spcBef>
                <a:spcPts val="1200"/>
              </a:spcBef>
              <a:buSzTx/>
              <a:buFontTx/>
              <a:buNone/>
            </a:pPr>
            <a:r>
              <a:rPr dirty="0"/>
              <a:t>A graph consists of a nodes (or vertices) and are connected by edges.</a:t>
            </a:r>
          </a:p>
          <a:p>
            <a:pPr marL="0" indent="0">
              <a:lnSpc>
                <a:spcPct val="100000"/>
              </a:lnSpc>
              <a:spcBef>
                <a:spcPts val="1200"/>
              </a:spcBef>
              <a:buSzTx/>
              <a:buFontTx/>
              <a:buNone/>
            </a:pPr>
            <a:endParaRPr dirty="0"/>
          </a:p>
          <a:p>
            <a:pPr marL="0" indent="0">
              <a:lnSpc>
                <a:spcPct val="100000"/>
              </a:lnSpc>
              <a:spcBef>
                <a:spcPts val="1200"/>
              </a:spcBef>
              <a:buSzTx/>
              <a:buFontTx/>
              <a:buNone/>
            </a:pPr>
            <a:r>
              <a:rPr dirty="0"/>
              <a:t>For example the nodes may represent people and the edges are there if a friendship exists</a:t>
            </a:r>
            <a:r>
              <a:rPr dirty="0" smtClean="0"/>
              <a:t>.</a:t>
            </a:r>
            <a:endParaRPr lang="en-AU" dirty="0"/>
          </a:p>
          <a:p>
            <a:pPr marL="0" indent="0">
              <a:lnSpc>
                <a:spcPct val="100000"/>
              </a:lnSpc>
              <a:spcBef>
                <a:spcPts val="1200"/>
              </a:spcBef>
              <a:buSzTx/>
              <a:buFontTx/>
              <a:buNone/>
            </a:pPr>
            <a:endParaRPr lang="en-AU" dirty="0"/>
          </a:p>
          <a:p>
            <a:pPr marL="0" indent="0">
              <a:lnSpc>
                <a:spcPct val="100000"/>
              </a:lnSpc>
              <a:spcBef>
                <a:spcPts val="1200"/>
              </a:spcBef>
              <a:buSzTx/>
              <a:buFontTx/>
              <a:buNone/>
            </a:pPr>
            <a:r>
              <a:rPr lang="en-AU" dirty="0" smtClean="0"/>
              <a:t>(</a:t>
            </a:r>
            <a:r>
              <a:rPr lang="en-AU" dirty="0" err="1" smtClean="0"/>
              <a:t>DiGraphs</a:t>
            </a:r>
            <a:r>
              <a:rPr lang="en-AU" dirty="0" smtClean="0"/>
              <a:t> have arrows, </a:t>
            </a:r>
            <a:r>
              <a:rPr lang="en-AU" dirty="0" err="1" smtClean="0"/>
              <a:t>MultiGraphs</a:t>
            </a:r>
            <a:r>
              <a:rPr lang="en-AU" dirty="0" smtClean="0"/>
              <a:t> have parallel lines between nodes)</a:t>
            </a:r>
            <a:endParaRPr dirty="0"/>
          </a:p>
        </p:txBody>
      </p:sp>
      <p:pic>
        <p:nvPicPr>
          <p:cNvPr id="226" name="pasted-image.png"/>
          <p:cNvPicPr>
            <a:picLocks noChangeAspect="1"/>
          </p:cNvPicPr>
          <p:nvPr/>
        </p:nvPicPr>
        <p:blipFill>
          <a:blip r:embed="rId2">
            <a:extLst/>
          </a:blip>
          <a:stretch>
            <a:fillRect/>
          </a:stretch>
        </p:blipFill>
        <p:spPr>
          <a:xfrm>
            <a:off x="5755071" y="1032668"/>
            <a:ext cx="3389860" cy="3932238"/>
          </a:xfrm>
          <a:prstGeom prst="rect">
            <a:avLst/>
          </a:prstGeom>
          <a:ln w="25400"/>
        </p:spPr>
      </p:pic>
    </p:spTree>
  </p:cSld>
  <p:clrMapOvr>
    <a:masterClrMapping/>
  </p:clrMapOvr>
  <p:transition xmlns:p14="http://schemas.microsoft.com/office/powerpoint/2010/mai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9" name="Shape 22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0" name="Shape 23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1" name="Shape 23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2" name="Shape 23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7</a:t>
            </a:fld>
            <a:endParaRPr/>
          </a:p>
        </p:txBody>
      </p:sp>
      <p:sp>
        <p:nvSpPr>
          <p:cNvPr id="233" name="Shape 233"/>
          <p:cNvSpPr>
            <a:spLocks noGrp="1"/>
          </p:cNvSpPr>
          <p:nvPr>
            <p:ph type="title"/>
          </p:nvPr>
        </p:nvSpPr>
        <p:spPr>
          <a:prstGeom prst="rect">
            <a:avLst/>
          </a:prstGeom>
        </p:spPr>
        <p:txBody>
          <a:bodyPr/>
          <a:lstStyle/>
          <a:p>
            <a:r>
              <a:t>WHAT IS A GRAPH?</a:t>
            </a:r>
          </a:p>
        </p:txBody>
      </p:sp>
      <p:sp>
        <p:nvSpPr>
          <p:cNvPr id="234" name="Shape 234"/>
          <p:cNvSpPr>
            <a:spLocks noGrp="1"/>
          </p:cNvSpPr>
          <p:nvPr>
            <p:ph type="body" sz="half" idx="1"/>
          </p:nvPr>
        </p:nvSpPr>
        <p:spPr>
          <a:xfrm>
            <a:off x="468153" y="983297"/>
            <a:ext cx="4827758" cy="4030980"/>
          </a:xfrm>
          <a:prstGeom prst="rect">
            <a:avLst/>
          </a:prstGeom>
        </p:spPr>
        <p:txBody>
          <a:bodyPr anchor="ctr"/>
          <a:lstStyle/>
          <a:p>
            <a:pPr marL="0" indent="0">
              <a:lnSpc>
                <a:spcPct val="100000"/>
              </a:lnSpc>
              <a:spcBef>
                <a:spcPts val="1200"/>
              </a:spcBef>
              <a:buSzTx/>
              <a:buFontTx/>
              <a:buNone/>
            </a:pPr>
            <a:r>
              <a:rPr dirty="0"/>
              <a:t>Nodes = 10</a:t>
            </a:r>
          </a:p>
          <a:p>
            <a:pPr marL="0" indent="0">
              <a:lnSpc>
                <a:spcPct val="100000"/>
              </a:lnSpc>
              <a:spcBef>
                <a:spcPts val="1200"/>
              </a:spcBef>
              <a:buSzTx/>
              <a:buFontTx/>
              <a:buNone/>
            </a:pPr>
            <a:r>
              <a:rPr dirty="0"/>
              <a:t>Edges = 18</a:t>
            </a:r>
          </a:p>
        </p:txBody>
      </p:sp>
      <p:pic>
        <p:nvPicPr>
          <p:cNvPr id="235" name="pasted-image.png"/>
          <p:cNvPicPr>
            <a:picLocks noChangeAspect="1"/>
          </p:cNvPicPr>
          <p:nvPr/>
        </p:nvPicPr>
        <p:blipFill>
          <a:blip r:embed="rId2">
            <a:extLst/>
          </a:blip>
          <a:stretch>
            <a:fillRect/>
          </a:stretch>
        </p:blipFill>
        <p:spPr>
          <a:xfrm>
            <a:off x="5755071" y="1032668"/>
            <a:ext cx="3389860" cy="3932238"/>
          </a:xfrm>
          <a:prstGeom prst="rect">
            <a:avLst/>
          </a:prstGeom>
          <a:ln w="25400"/>
        </p:spPr>
      </p:pic>
      <p:sp>
        <p:nvSpPr>
          <p:cNvPr id="2" name="TextBox 1"/>
          <p:cNvSpPr txBox="1"/>
          <p:nvPr/>
        </p:nvSpPr>
        <p:spPr>
          <a:xfrm>
            <a:off x="468153" y="4042083"/>
            <a:ext cx="5412602" cy="8104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a:r>
              <a:rPr lang="en-US" b="0" dirty="0">
                <a:latin typeface="Courier New"/>
                <a:cs typeface="Courier New"/>
              </a:rPr>
              <a:t>print </a:t>
            </a:r>
            <a:r>
              <a:rPr lang="en-US" b="0" dirty="0" err="1">
                <a:latin typeface="Courier New"/>
                <a:cs typeface="Courier New"/>
              </a:rPr>
              <a:t>networkx.degree</a:t>
            </a:r>
            <a:r>
              <a:rPr lang="en-US" b="0" dirty="0">
                <a:latin typeface="Courier New"/>
                <a:cs typeface="Courier New"/>
              </a:rPr>
              <a:t>(Graph</a:t>
            </a:r>
            <a:r>
              <a:rPr lang="en-US" b="0" dirty="0" smtClean="0">
                <a:latin typeface="Courier New"/>
                <a:cs typeface="Courier New"/>
              </a:rPr>
              <a:t>,5)</a:t>
            </a:r>
            <a:endParaRPr lang="en-US" b="0" dirty="0">
              <a:latin typeface="Courier New"/>
              <a:cs typeface="Courier New"/>
            </a:endParaRPr>
          </a:p>
          <a:p>
            <a:pPr marL="0" marR="0" indent="0" algn="l" defTabSz="584200" rtl="0" fontAlgn="auto" latinLnBrk="0" hangingPunct="0">
              <a:lnSpc>
                <a:spcPct val="100000"/>
              </a:lnSpc>
              <a:spcBef>
                <a:spcPts val="0"/>
              </a:spcBef>
              <a:spcAft>
                <a:spcPts val="0"/>
              </a:spcAft>
              <a:buClrTx/>
              <a:buSzTx/>
              <a:buFontTx/>
              <a:buNone/>
              <a:tabLst/>
            </a:pPr>
            <a:r>
              <a:rPr lang="en-US" b="0" dirty="0"/>
              <a:t>3</a:t>
            </a:r>
            <a:endParaRPr kumimoji="0" lang="en-US" sz="2300" b="0"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Tree>
  </p:cSld>
  <p:clrMapOvr>
    <a:masterClrMapping/>
  </p:clrMapOvr>
  <p:transition xmlns:p14="http://schemas.microsoft.com/office/powerpoint/2010/mai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367131" y="-279078"/>
            <a:ext cx="8315016" cy="398142"/>
          </a:xfrm>
        </p:spPr>
        <p:txBody>
          <a:bodyPr anchor="t">
            <a:normAutofit fontScale="90000"/>
          </a:bodyPr>
          <a:lstStyle/>
          <a:p>
            <a:r>
              <a:rPr lang="en-US" sz="2800" dirty="0" smtClean="0"/>
              <a:t>WHAT TO LOOK FOR IN NETWORK ANALYSIS?</a:t>
            </a:r>
            <a:endParaRPr lang="en-US" sz="2800" dirty="0"/>
          </a:p>
        </p:txBody>
      </p:sp>
    </p:spTree>
    <p:extLst>
      <p:ext uri="{BB962C8B-B14F-4D97-AF65-F5344CB8AC3E}">
        <p14:creationId xmlns:p14="http://schemas.microsoft.com/office/powerpoint/2010/main" val="1815985410"/>
      </p:ext>
    </p:extLst>
  </p:cSld>
  <p:clrMapOvr>
    <a:masterClrMapping/>
  </p:clrMapOvr>
  <p:transition xmlns:p14="http://schemas.microsoft.com/office/powerpoint/2010/mai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23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8" name="Shape 23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9" name="Shape 23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0" name="Shape 24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1" name="Shape 24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9</a:t>
            </a:fld>
            <a:endParaRPr/>
          </a:p>
        </p:txBody>
      </p:sp>
      <p:sp>
        <p:nvSpPr>
          <p:cNvPr id="242" name="Shape 242"/>
          <p:cNvSpPr>
            <a:spLocks noGrp="1"/>
          </p:cNvSpPr>
          <p:nvPr>
            <p:ph type="title"/>
          </p:nvPr>
        </p:nvSpPr>
        <p:spPr>
          <a:xfrm>
            <a:off x="468153" y="505195"/>
            <a:ext cx="7874121" cy="404443"/>
          </a:xfrm>
          <a:prstGeom prst="rect">
            <a:avLst/>
          </a:prstGeom>
        </p:spPr>
        <p:txBody>
          <a:bodyPr/>
          <a:lstStyle/>
          <a:p>
            <a:r>
              <a:rPr lang="en-AU" dirty="0" smtClean="0"/>
              <a:t>IS IT NEARLY A LATTICE?</a:t>
            </a:r>
            <a:endParaRPr dirty="0"/>
          </a:p>
        </p:txBody>
      </p:sp>
      <p:sp>
        <p:nvSpPr>
          <p:cNvPr id="243" name="Shape 243"/>
          <p:cNvSpPr>
            <a:spLocks noGrp="1"/>
          </p:cNvSpPr>
          <p:nvPr>
            <p:ph type="body" idx="1"/>
          </p:nvPr>
        </p:nvSpPr>
        <p:spPr>
          <a:prstGeom prst="rect">
            <a:avLst/>
          </a:prstGeom>
        </p:spPr>
        <p:txBody>
          <a:bodyPr/>
          <a:lstStyle/>
          <a:p>
            <a:pPr marL="342900" indent="-342900">
              <a:lnSpc>
                <a:spcPct val="100000"/>
              </a:lnSpc>
              <a:spcBef>
                <a:spcPts val="1200"/>
              </a:spcBef>
              <a:buSzTx/>
            </a:pPr>
            <a:r>
              <a:rPr lang="en-AU" b="0" dirty="0" smtClean="0"/>
              <a:t>A lattice has every possible edge</a:t>
            </a:r>
          </a:p>
          <a:p>
            <a:pPr marL="342900" indent="-342900">
              <a:lnSpc>
                <a:spcPct val="100000"/>
              </a:lnSpc>
              <a:spcBef>
                <a:spcPts val="1200"/>
              </a:spcBef>
              <a:buSzTx/>
            </a:pPr>
            <a:r>
              <a:rPr lang="en-AU" b="0" dirty="0" smtClean="0"/>
              <a:t>Maximum possible </a:t>
            </a:r>
            <a:r>
              <a:rPr lang="en-AU" dirty="0" smtClean="0"/>
              <a:t>density</a:t>
            </a:r>
          </a:p>
          <a:p>
            <a:pPr marL="342900" indent="-342900">
              <a:lnSpc>
                <a:spcPct val="100000"/>
              </a:lnSpc>
              <a:spcBef>
                <a:spcPts val="1200"/>
              </a:spcBef>
              <a:buSzTx/>
            </a:pPr>
            <a:endParaRPr lang="en-AU" dirty="0"/>
          </a:p>
          <a:p>
            <a:pPr marL="342900" indent="-342900">
              <a:lnSpc>
                <a:spcPct val="100000"/>
              </a:lnSpc>
              <a:spcBef>
                <a:spcPts val="1200"/>
              </a:spcBef>
              <a:buSzTx/>
            </a:pPr>
            <a:endParaRPr lang="en-AU" dirty="0" smtClean="0"/>
          </a:p>
          <a:p>
            <a:pPr marL="0" indent="0">
              <a:lnSpc>
                <a:spcPct val="100000"/>
              </a:lnSpc>
              <a:spcBef>
                <a:spcPts val="1200"/>
              </a:spcBef>
              <a:buSzTx/>
              <a:buNone/>
            </a:pPr>
            <a:r>
              <a:rPr lang="en-AU" b="0" i="1" dirty="0"/>
              <a:t>Density – connectedness of the graph: ratio of edges to total possible number of edges</a:t>
            </a:r>
          </a:p>
          <a:p>
            <a:pPr marL="342900" indent="-342900">
              <a:lnSpc>
                <a:spcPct val="100000"/>
              </a:lnSpc>
              <a:spcBef>
                <a:spcPts val="1200"/>
              </a:spcBef>
              <a:buSzTx/>
            </a:pPr>
            <a:endParaRPr dirty="0"/>
          </a:p>
        </p:txBody>
      </p:sp>
    </p:spTree>
  </p:cSld>
  <p:clrMapOvr>
    <a:masterClrMapping/>
  </p:clrMapOvr>
  <p:transition xmlns:p14="http://schemas.microsoft.com/office/powerpoint/2010/main" spd="slow"/>
</p:sld>
</file>

<file path=ppt/theme/theme1.xml><?xml version="1.0" encoding="utf-8"?>
<a:theme xmlns:a="http://schemas.openxmlformats.org/drawingml/2006/main"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335</TotalTime>
  <Words>1024</Words>
  <Application>Microsoft Macintosh PowerPoint</Application>
  <PresentationFormat>Custom</PresentationFormat>
  <Paragraphs>143</Paragraphs>
  <Slides>32</Slides>
  <Notes>0</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White</vt:lpstr>
      <vt:lpstr>DATA SCIENCE 10 WEEK PART TIME COURSE  Network Analysis</vt:lpstr>
      <vt:lpstr>AGENDA</vt:lpstr>
      <vt:lpstr>WHAT IS NETWORK ANALYSIS?</vt:lpstr>
      <vt:lpstr>WHAT IS A NETWORK?</vt:lpstr>
      <vt:lpstr>WHAT IS A NETWORK?</vt:lpstr>
      <vt:lpstr>WHAT IS A GRAPH?</vt:lpstr>
      <vt:lpstr>WHAT IS A GRAPH?</vt:lpstr>
      <vt:lpstr>WHAT TO LOOK FOR IN NETWORK ANALYSIS?</vt:lpstr>
      <vt:lpstr>IS IT NEARLY A LATTICE?</vt:lpstr>
      <vt:lpstr>networkx</vt:lpstr>
      <vt:lpstr>Are there any islands?</vt:lpstr>
      <vt:lpstr>Average clustering coefficient</vt:lpstr>
      <vt:lpstr>Average shortest path</vt:lpstr>
      <vt:lpstr>Characterising Networks</vt:lpstr>
      <vt:lpstr>Small world networks</vt:lpstr>
      <vt:lpstr>Ultra small worlds are called “Scale Free”</vt:lpstr>
      <vt:lpstr>WHAT ARE THE METRICS OF A GRAPH?</vt:lpstr>
      <vt:lpstr>PowerPoint Presentation</vt:lpstr>
      <vt:lpstr>WHAT ARE THE METRICS OF A GRAPH?</vt:lpstr>
      <vt:lpstr>HOW DO WE VISUALISE A GRAPH?</vt:lpstr>
      <vt:lpstr>HOW DO WE VISUALISE A GRAPH?</vt:lpstr>
      <vt:lpstr>HOW DO WE VISUALISE A GRAPH?</vt:lpstr>
      <vt:lpstr>HOW DO WE VISUALISE A GRAPH?</vt:lpstr>
      <vt:lpstr>HOW DO WE VISUALISE A GRAPH?</vt:lpstr>
      <vt:lpstr>HOW DO WE VISUALISE A GRAPH?</vt:lpstr>
      <vt:lpstr>HOW DO WE VISUALISE A GRAPH?</vt:lpstr>
      <vt:lpstr>HOW DO WE VISUALISE A GRAPH?</vt:lpstr>
      <vt:lpstr>HOW CAN WE FIND COMMUNITIES?</vt:lpstr>
      <vt:lpstr>HOW CAN WE FIND COMMUNITIES?</vt:lpstr>
      <vt:lpstr>HOW CAN WE FIND COMMUNITIES?</vt:lpstr>
      <vt:lpstr>HOW CAN WE FIND COMMUNITIES?</vt:lpstr>
      <vt:lpstr>LAB</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10 WEEK PART TIME COURSE  Network Analysis</dc:title>
  <cp:lastModifiedBy>Greg Baker</cp:lastModifiedBy>
  <cp:revision>12</cp:revision>
  <dcterms:modified xsi:type="dcterms:W3CDTF">2016-08-02T08:58:12Z</dcterms:modified>
</cp:coreProperties>
</file>